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handoutMasterIdLst>
    <p:handoutMasterId r:id="rId31"/>
  </p:handoutMasterIdLst>
  <p:sldIdLst>
    <p:sldId id="386" r:id="rId2"/>
    <p:sldId id="478" r:id="rId3"/>
    <p:sldId id="481" r:id="rId4"/>
    <p:sldId id="487" r:id="rId5"/>
    <p:sldId id="488" r:id="rId6"/>
    <p:sldId id="490" r:id="rId7"/>
    <p:sldId id="492" r:id="rId8"/>
    <p:sldId id="473" r:id="rId9"/>
    <p:sldId id="495" r:id="rId10"/>
    <p:sldId id="491" r:id="rId11"/>
    <p:sldId id="493" r:id="rId12"/>
    <p:sldId id="494" r:id="rId13"/>
    <p:sldId id="421" r:id="rId14"/>
    <p:sldId id="419" r:id="rId15"/>
    <p:sldId id="465" r:id="rId16"/>
    <p:sldId id="466" r:id="rId17"/>
    <p:sldId id="467" r:id="rId18"/>
    <p:sldId id="468" r:id="rId19"/>
    <p:sldId id="469" r:id="rId20"/>
    <p:sldId id="470" r:id="rId21"/>
    <p:sldId id="471" r:id="rId22"/>
    <p:sldId id="474" r:id="rId23"/>
    <p:sldId id="475" r:id="rId24"/>
    <p:sldId id="476" r:id="rId25"/>
    <p:sldId id="479" r:id="rId26"/>
    <p:sldId id="485" r:id="rId27"/>
    <p:sldId id="489" r:id="rId28"/>
    <p:sldId id="486" r:id="rId29"/>
  </p:sldIdLst>
  <p:sldSz cx="9144000" cy="6858000" type="screen4x3"/>
  <p:notesSz cx="6805613" cy="9939338"/>
  <p:defaultTex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65" charset="-128"/>
        <a:cs typeface="+mn-cs"/>
      </a:defRPr>
    </a:lvl5pPr>
    <a:lvl6pPr marL="2286000" algn="l" defTabSz="914400" rtl="0" eaLnBrk="1" latinLnBrk="0" hangingPunct="1">
      <a:defRPr kern="1200">
        <a:solidFill>
          <a:schemeClr val="tx1"/>
        </a:solidFill>
        <a:latin typeface="Arial" pitchFamily="34" charset="0"/>
        <a:ea typeface="ＭＳ Ｐゴシック" pitchFamily="-65" charset="-128"/>
        <a:cs typeface="+mn-cs"/>
      </a:defRPr>
    </a:lvl6pPr>
    <a:lvl7pPr marL="2743200" algn="l" defTabSz="914400" rtl="0" eaLnBrk="1" latinLnBrk="0" hangingPunct="1">
      <a:defRPr kern="1200">
        <a:solidFill>
          <a:schemeClr val="tx1"/>
        </a:solidFill>
        <a:latin typeface="Arial" pitchFamily="34" charset="0"/>
        <a:ea typeface="ＭＳ Ｐゴシック" pitchFamily="-65" charset="-128"/>
        <a:cs typeface="+mn-cs"/>
      </a:defRPr>
    </a:lvl7pPr>
    <a:lvl8pPr marL="3200400" algn="l" defTabSz="914400" rtl="0" eaLnBrk="1" latinLnBrk="0" hangingPunct="1">
      <a:defRPr kern="1200">
        <a:solidFill>
          <a:schemeClr val="tx1"/>
        </a:solidFill>
        <a:latin typeface="Arial" pitchFamily="34" charset="0"/>
        <a:ea typeface="ＭＳ Ｐゴシック" pitchFamily="-65" charset="-128"/>
        <a:cs typeface="+mn-cs"/>
      </a:defRPr>
    </a:lvl8pPr>
    <a:lvl9pPr marL="3657600" algn="l" defTabSz="914400" rtl="0" eaLnBrk="1" latinLnBrk="0" hangingPunct="1">
      <a:defRPr kern="1200">
        <a:solidFill>
          <a:schemeClr val="tx1"/>
        </a:solidFill>
        <a:latin typeface="Arial" pitchFamily="34" charset="0"/>
        <a:ea typeface="ＭＳ Ｐゴシック" pitchFamily="-65"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A50B7B"/>
    <a:srgbClr val="CC0099"/>
    <a:srgbClr val="A9007C"/>
    <a:srgbClr val="FF9900"/>
    <a:srgbClr val="EB9E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44" autoAdjust="0"/>
    <p:restoredTop sz="99832" autoAdjust="0"/>
  </p:normalViewPr>
  <p:slideViewPr>
    <p:cSldViewPr snapToObjects="1">
      <p:cViewPr>
        <p:scale>
          <a:sx n="150" d="100"/>
          <a:sy n="150" d="100"/>
        </p:scale>
        <p:origin x="-1368" y="-40"/>
      </p:cViewPr>
      <p:guideLst>
        <p:guide orient="horz" pos="3072"/>
        <p:guide pos="2880"/>
      </p:guideLst>
    </p:cSldViewPr>
  </p:slideViewPr>
  <p:outlineViewPr>
    <p:cViewPr>
      <p:scale>
        <a:sx n="33" d="100"/>
        <a:sy n="33" d="100"/>
      </p:scale>
      <p:origin x="0" y="2418"/>
    </p:cViewPr>
  </p:outlineViewPr>
  <p:notesTextViewPr>
    <p:cViewPr>
      <p:scale>
        <a:sx n="100" d="100"/>
        <a:sy n="100" d="100"/>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54450" y="0"/>
            <a:ext cx="2949575" cy="496888"/>
          </a:xfrm>
          <a:prstGeom prst="rect">
            <a:avLst/>
          </a:prstGeom>
        </p:spPr>
        <p:txBody>
          <a:bodyPr vert="horz" lIns="91440" tIns="45720" rIns="91440" bIns="45720" rtlCol="0"/>
          <a:lstStyle>
            <a:lvl1pPr algn="r">
              <a:defRPr sz="1200"/>
            </a:lvl1pPr>
          </a:lstStyle>
          <a:p>
            <a:fld id="{06B18F64-EBCD-3042-BBDA-F95CED11AFCA}" type="datetime1">
              <a:rPr lang="es-ES" smtClean="0"/>
              <a:t>18/01/12</a:t>
            </a:fld>
            <a:endParaRPr lang="es-ES"/>
          </a:p>
        </p:txBody>
      </p:sp>
      <p:sp>
        <p:nvSpPr>
          <p:cNvPr id="4" name="Marcador de pie de página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54450" y="9440863"/>
            <a:ext cx="2949575" cy="496887"/>
          </a:xfrm>
          <a:prstGeom prst="rect">
            <a:avLst/>
          </a:prstGeom>
        </p:spPr>
        <p:txBody>
          <a:bodyPr vert="horz" lIns="91440" tIns="45720" rIns="91440" bIns="45720" rtlCol="0" anchor="b"/>
          <a:lstStyle>
            <a:lvl1pPr algn="r">
              <a:defRPr sz="1200"/>
            </a:lvl1pPr>
          </a:lstStyle>
          <a:p>
            <a:fld id="{BF5D9BA7-AED3-9D48-B140-54318A71A0D6}" type="slidenum">
              <a:rPr lang="es-ES" smtClean="0"/>
              <a:t>‹Nr.›</a:t>
            </a:fld>
            <a:endParaRPr lang="es-ES"/>
          </a:p>
        </p:txBody>
      </p:sp>
    </p:spTree>
    <p:extLst>
      <p:ext uri="{BB962C8B-B14F-4D97-AF65-F5344CB8AC3E}">
        <p14:creationId xmlns:p14="http://schemas.microsoft.com/office/powerpoint/2010/main" val="2363907474"/>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1"/>
            <a:ext cx="2948397" cy="497524"/>
          </a:xfrm>
          <a:prstGeom prst="rect">
            <a:avLst/>
          </a:prstGeom>
        </p:spPr>
        <p:txBody>
          <a:bodyPr vert="horz" lIns="92239" tIns="46119" rIns="92239" bIns="46119" rtlCol="0"/>
          <a:lstStyle>
            <a:lvl1pPr algn="l">
              <a:defRPr sz="1200"/>
            </a:lvl1pPr>
          </a:lstStyle>
          <a:p>
            <a:endParaRPr lang="es-ES" dirty="0"/>
          </a:p>
        </p:txBody>
      </p:sp>
      <p:sp>
        <p:nvSpPr>
          <p:cNvPr id="3" name="2 Marcador de fecha"/>
          <p:cNvSpPr>
            <a:spLocks noGrp="1"/>
          </p:cNvSpPr>
          <p:nvPr>
            <p:ph type="dt" idx="1"/>
          </p:nvPr>
        </p:nvSpPr>
        <p:spPr>
          <a:xfrm>
            <a:off x="3855597" y="1"/>
            <a:ext cx="2948397" cy="497524"/>
          </a:xfrm>
          <a:prstGeom prst="rect">
            <a:avLst/>
          </a:prstGeom>
        </p:spPr>
        <p:txBody>
          <a:bodyPr vert="horz" lIns="92239" tIns="46119" rIns="92239" bIns="46119" rtlCol="0"/>
          <a:lstStyle>
            <a:lvl1pPr algn="r">
              <a:defRPr sz="1200"/>
            </a:lvl1pPr>
          </a:lstStyle>
          <a:p>
            <a:fld id="{03A00291-B01E-5F44-AF53-DE4D2C79AD8E}" type="datetime1">
              <a:rPr lang="es-ES" smtClean="0"/>
              <a:t>18/01/12</a:t>
            </a:fld>
            <a:endParaRPr lang="es-ES" dirty="0"/>
          </a:p>
        </p:txBody>
      </p:sp>
      <p:sp>
        <p:nvSpPr>
          <p:cNvPr id="4" name="3 Marcador de imagen de diapositiva"/>
          <p:cNvSpPr>
            <a:spLocks noGrp="1" noRot="1" noChangeAspect="1"/>
          </p:cNvSpPr>
          <p:nvPr>
            <p:ph type="sldImg" idx="2"/>
          </p:nvPr>
        </p:nvSpPr>
        <p:spPr>
          <a:xfrm>
            <a:off x="919163" y="746125"/>
            <a:ext cx="4967287" cy="3727450"/>
          </a:xfrm>
          <a:prstGeom prst="rect">
            <a:avLst/>
          </a:prstGeom>
          <a:noFill/>
          <a:ln w="12700">
            <a:solidFill>
              <a:prstClr val="black"/>
            </a:solidFill>
          </a:ln>
        </p:spPr>
        <p:txBody>
          <a:bodyPr vert="horz" lIns="92239" tIns="46119" rIns="92239" bIns="46119" rtlCol="0" anchor="ctr"/>
          <a:lstStyle/>
          <a:p>
            <a:endParaRPr lang="es-ES" dirty="0"/>
          </a:p>
        </p:txBody>
      </p:sp>
      <p:sp>
        <p:nvSpPr>
          <p:cNvPr id="5" name="4 Marcador de notas"/>
          <p:cNvSpPr>
            <a:spLocks noGrp="1"/>
          </p:cNvSpPr>
          <p:nvPr>
            <p:ph type="body" sz="quarter" idx="3"/>
          </p:nvPr>
        </p:nvSpPr>
        <p:spPr>
          <a:xfrm>
            <a:off x="680401" y="4720908"/>
            <a:ext cx="5444815" cy="4472940"/>
          </a:xfrm>
          <a:prstGeom prst="rect">
            <a:avLst/>
          </a:prstGeom>
        </p:spPr>
        <p:txBody>
          <a:bodyPr vert="horz" lIns="92239" tIns="46119" rIns="92239" bIns="46119"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1" y="9440227"/>
            <a:ext cx="2948397" cy="497523"/>
          </a:xfrm>
          <a:prstGeom prst="rect">
            <a:avLst/>
          </a:prstGeom>
        </p:spPr>
        <p:txBody>
          <a:bodyPr vert="horz" lIns="92239" tIns="46119" rIns="92239" bIns="46119" rtlCol="0" anchor="b"/>
          <a:lstStyle>
            <a:lvl1pPr algn="l">
              <a:defRPr sz="1200"/>
            </a:lvl1pPr>
          </a:lstStyle>
          <a:p>
            <a:endParaRPr lang="es-ES" dirty="0"/>
          </a:p>
        </p:txBody>
      </p:sp>
      <p:sp>
        <p:nvSpPr>
          <p:cNvPr id="7" name="6 Marcador de número de diapositiva"/>
          <p:cNvSpPr>
            <a:spLocks noGrp="1"/>
          </p:cNvSpPr>
          <p:nvPr>
            <p:ph type="sldNum" sz="quarter" idx="5"/>
          </p:nvPr>
        </p:nvSpPr>
        <p:spPr>
          <a:xfrm>
            <a:off x="3855597" y="9440227"/>
            <a:ext cx="2948397" cy="497523"/>
          </a:xfrm>
          <a:prstGeom prst="rect">
            <a:avLst/>
          </a:prstGeom>
        </p:spPr>
        <p:txBody>
          <a:bodyPr vert="horz" lIns="92239" tIns="46119" rIns="92239" bIns="46119" rtlCol="0" anchor="b"/>
          <a:lstStyle>
            <a:lvl1pPr algn="r">
              <a:defRPr sz="1200"/>
            </a:lvl1pPr>
          </a:lstStyle>
          <a:p>
            <a:fld id="{C10F0BAB-7BDF-4F2D-BE4F-60ACFAF90322}" type="slidenum">
              <a:rPr lang="es-ES" smtClean="0"/>
              <a:pPr/>
              <a:t>‹Nr.›</a:t>
            </a:fld>
            <a:endParaRPr lang="es-ES" dirty="0"/>
          </a:p>
        </p:txBody>
      </p:sp>
    </p:spTree>
    <p:extLst>
      <p:ext uri="{BB962C8B-B14F-4D97-AF65-F5344CB8AC3E}">
        <p14:creationId xmlns:p14="http://schemas.microsoft.com/office/powerpoint/2010/main" val="3302839864"/>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C10F0BAB-7BDF-4F2D-BE4F-60ACFAF90322}" type="slidenum">
              <a:rPr lang="es-ES" smtClean="0"/>
              <a:pPr/>
              <a:t>1</a:t>
            </a:fld>
            <a:endParaRPr lang="es-ES" dirty="0"/>
          </a:p>
        </p:txBody>
      </p:sp>
      <p:sp>
        <p:nvSpPr>
          <p:cNvPr id="5" name="Marcador de encabezado 4"/>
          <p:cNvSpPr>
            <a:spLocks noGrp="1"/>
          </p:cNvSpPr>
          <p:nvPr>
            <p:ph type="hdr" sz="quarter" idx="11"/>
          </p:nvPr>
        </p:nvSpPr>
        <p:spPr/>
        <p:txBody>
          <a:bodyPr/>
          <a:lstStyle/>
          <a:p>
            <a:endParaRPr lang="es-ES" dirty="0"/>
          </a:p>
        </p:txBody>
      </p:sp>
    </p:spTree>
    <p:extLst>
      <p:ext uri="{BB962C8B-B14F-4D97-AF65-F5344CB8AC3E}">
        <p14:creationId xmlns:p14="http://schemas.microsoft.com/office/powerpoint/2010/main" val="2949965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encabezado 3"/>
          <p:cNvSpPr>
            <a:spLocks noGrp="1"/>
          </p:cNvSpPr>
          <p:nvPr>
            <p:ph type="hdr" sz="quarter" idx="10"/>
          </p:nvPr>
        </p:nvSpPr>
        <p:spPr/>
        <p:txBody>
          <a:bodyPr/>
          <a:lstStyle/>
          <a:p>
            <a:endParaRPr lang="es-ES" dirty="0"/>
          </a:p>
        </p:txBody>
      </p:sp>
      <p:sp>
        <p:nvSpPr>
          <p:cNvPr id="5" name="Marcador de número de diapositiva 4"/>
          <p:cNvSpPr>
            <a:spLocks noGrp="1"/>
          </p:cNvSpPr>
          <p:nvPr>
            <p:ph type="sldNum" sz="quarter" idx="11"/>
          </p:nvPr>
        </p:nvSpPr>
        <p:spPr/>
        <p:txBody>
          <a:bodyPr/>
          <a:lstStyle/>
          <a:p>
            <a:fld id="{C10F0BAB-7BDF-4F2D-BE4F-60ACFAF90322}" type="slidenum">
              <a:rPr lang="es-ES" smtClean="0"/>
              <a:pPr/>
              <a:t>5</a:t>
            </a:fld>
            <a:endParaRPr lang="es-ES" dirty="0"/>
          </a:p>
        </p:txBody>
      </p:sp>
    </p:spTree>
    <p:extLst>
      <p:ext uri="{BB962C8B-B14F-4D97-AF65-F5344CB8AC3E}">
        <p14:creationId xmlns:p14="http://schemas.microsoft.com/office/powerpoint/2010/main" val="142388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5" name="Slide Number Placeholder 5"/>
          <p:cNvSpPr>
            <a:spLocks noGrp="1"/>
          </p:cNvSpPr>
          <p:nvPr>
            <p:ph type="sldNum" sz="quarter" idx="12"/>
          </p:nvPr>
        </p:nvSpPr>
        <p:spPr/>
        <p:txBody>
          <a:bodyPr/>
          <a:lstStyle>
            <a:lvl1pPr>
              <a:defRPr/>
            </a:lvl1pPr>
          </a:lstStyle>
          <a:p>
            <a:pPr>
              <a:defRPr/>
            </a:pPr>
            <a:fld id="{113FE6A4-FCD6-4442-AA27-05EA3F760A4C}" type="slidenum">
              <a:rPr lang="en-US"/>
              <a:pPr>
                <a:defRPr/>
              </a:pPr>
              <a:t>‹Nr.›</a:t>
            </a:fld>
            <a:endParaRPr lang="en-US" dirty="0"/>
          </a:p>
        </p:txBody>
      </p:sp>
      <p:cxnSp>
        <p:nvCxnSpPr>
          <p:cNvPr id="6" name="8 Conector recto"/>
          <p:cNvCxnSpPr/>
          <p:nvPr userDrawn="1"/>
        </p:nvCxnSpPr>
        <p:spPr>
          <a:xfrm rot="10800000" flipV="1">
            <a:off x="228600" y="1428737"/>
            <a:ext cx="8686800" cy="2"/>
          </a:xfrm>
          <a:prstGeom prst="line">
            <a:avLst/>
          </a:prstGeom>
          <a:ln w="19050" cap="sq" cmpd="sng">
            <a:solidFill>
              <a:srgbClr val="A9007C"/>
            </a:solidFill>
            <a:prstDash val="solid"/>
            <a:roun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s-ES_tradnl"/>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Click to edit Master subtitle style</a:t>
            </a:r>
            <a:endParaRPr lang="en-US"/>
          </a:p>
        </p:txBody>
      </p:sp>
      <p:sp>
        <p:nvSpPr>
          <p:cNvPr id="6" name="Slide Number Placeholder 5"/>
          <p:cNvSpPr>
            <a:spLocks noGrp="1"/>
          </p:cNvSpPr>
          <p:nvPr>
            <p:ph type="sldNum" sz="quarter" idx="12"/>
          </p:nvPr>
        </p:nvSpPr>
        <p:spPr/>
        <p:txBody>
          <a:bodyPr/>
          <a:lstStyle>
            <a:lvl1pPr>
              <a:defRPr/>
            </a:lvl1pPr>
          </a:lstStyle>
          <a:p>
            <a:pPr>
              <a:defRPr/>
            </a:pPr>
            <a:fld id="{08E747C8-FF27-4D37-B709-B7EDBBFC5CF8}" type="slidenum">
              <a:rPr lang="en-US"/>
              <a:pPr>
                <a:defRPr/>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8600" y="428604"/>
            <a:ext cx="8686800" cy="857256"/>
          </a:xfrm>
        </p:spPr>
        <p:txBody>
          <a:bodyPr anchor="t">
            <a:noAutofit/>
          </a:bodyPr>
          <a:lstStyle>
            <a:lvl1pPr algn="l">
              <a:defRPr sz="2800">
                <a:solidFill>
                  <a:srgbClr val="A50B7B"/>
                </a:solidFill>
              </a:defRPr>
            </a:lvl1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title</a:t>
            </a:r>
            <a:r>
              <a:rPr lang="es-ES_tradnl" dirty="0" smtClean="0"/>
              <a:t> </a:t>
            </a:r>
            <a:r>
              <a:rPr lang="es-ES_tradnl" dirty="0" err="1" smtClean="0"/>
              <a:t>style</a:t>
            </a:r>
            <a:endParaRPr lang="en-US" dirty="0"/>
          </a:p>
        </p:txBody>
      </p:sp>
      <p:sp>
        <p:nvSpPr>
          <p:cNvPr id="3" name="Content Placeholder 2"/>
          <p:cNvSpPr>
            <a:spLocks noGrp="1"/>
          </p:cNvSpPr>
          <p:nvPr>
            <p:ph idx="1"/>
          </p:nvPr>
        </p:nvSpPr>
        <p:spPr>
          <a:xfrm>
            <a:off x="228600" y="1571612"/>
            <a:ext cx="8686800" cy="4554551"/>
          </a:xfrm>
        </p:spPr>
        <p:txBody>
          <a:bodyPr/>
          <a:lstStyle>
            <a:lvl1pPr>
              <a:buClr>
                <a:schemeClr val="tx1">
                  <a:lumMod val="65000"/>
                  <a:lumOff val="35000"/>
                </a:schemeClr>
              </a:buClr>
              <a:defRPr>
                <a:solidFill>
                  <a:schemeClr val="tx1">
                    <a:lumMod val="65000"/>
                    <a:lumOff val="35000"/>
                  </a:schemeClr>
                </a:solidFill>
              </a:defRPr>
            </a:lvl1pPr>
            <a:lvl2pPr>
              <a:buClr>
                <a:schemeClr val="tx1">
                  <a:lumMod val="65000"/>
                  <a:lumOff val="35000"/>
                </a:schemeClr>
              </a:buClr>
              <a:defRPr>
                <a:solidFill>
                  <a:schemeClr val="tx1">
                    <a:lumMod val="65000"/>
                    <a:lumOff val="35000"/>
                  </a:schemeClr>
                </a:solidFill>
              </a:defRPr>
            </a:lvl2pPr>
            <a:lvl3pPr>
              <a:buClr>
                <a:schemeClr val="tx1">
                  <a:lumMod val="65000"/>
                  <a:lumOff val="35000"/>
                </a:schemeClr>
              </a:buClr>
              <a:defRPr>
                <a:solidFill>
                  <a:schemeClr val="tx1">
                    <a:lumMod val="65000"/>
                    <a:lumOff val="35000"/>
                  </a:schemeClr>
                </a:solidFill>
              </a:defRPr>
            </a:lvl3pPr>
            <a:lvl4pPr>
              <a:buClr>
                <a:schemeClr val="tx1">
                  <a:lumMod val="65000"/>
                  <a:lumOff val="35000"/>
                </a:schemeClr>
              </a:buClr>
              <a:defRPr>
                <a:solidFill>
                  <a:schemeClr val="tx1">
                    <a:lumMod val="65000"/>
                    <a:lumOff val="35000"/>
                  </a:schemeClr>
                </a:solidFill>
              </a:defRPr>
            </a:lvl4pPr>
            <a:lvl5pPr>
              <a:buClr>
                <a:schemeClr val="tx1">
                  <a:lumMod val="65000"/>
                  <a:lumOff val="35000"/>
                </a:schemeClr>
              </a:buClr>
              <a:defRPr>
                <a:solidFill>
                  <a:schemeClr val="tx1">
                    <a:lumMod val="65000"/>
                    <a:lumOff val="35000"/>
                  </a:schemeClr>
                </a:solidFill>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Master</a:t>
            </a:r>
            <a:r>
              <a:rPr lang="es-ES_tradnl" dirty="0"/>
              <a:t> </a:t>
            </a:r>
            <a:r>
              <a:rPr lang="es-ES_tradnl" dirty="0" err="1"/>
              <a:t>text</a:t>
            </a:r>
            <a:r>
              <a:rPr lang="es-ES_tradnl" dirty="0"/>
              <a:t> </a:t>
            </a:r>
            <a:r>
              <a:rPr lang="es-ES_tradnl" dirty="0" err="1"/>
              <a:t>styles</a:t>
            </a:r>
            <a:endParaRPr lang="es-ES_tradnl" dirty="0"/>
          </a:p>
          <a:p>
            <a:pPr lvl="1"/>
            <a:r>
              <a:rPr lang="es-ES_tradnl" dirty="0" err="1"/>
              <a:t>Second</a:t>
            </a:r>
            <a:r>
              <a:rPr lang="es-ES_tradnl" dirty="0"/>
              <a:t> </a:t>
            </a:r>
            <a:r>
              <a:rPr lang="es-ES_tradnl" dirty="0" err="1"/>
              <a:t>level</a:t>
            </a:r>
            <a:endParaRPr lang="es-ES_tradnl" dirty="0"/>
          </a:p>
          <a:p>
            <a:pPr lvl="2"/>
            <a:r>
              <a:rPr lang="es-ES_tradnl" dirty="0" err="1"/>
              <a:t>Third</a:t>
            </a:r>
            <a:r>
              <a:rPr lang="es-ES_tradnl" dirty="0"/>
              <a:t> </a:t>
            </a:r>
            <a:r>
              <a:rPr lang="es-ES_tradnl" dirty="0" err="1"/>
              <a:t>level</a:t>
            </a:r>
            <a:endParaRPr lang="es-ES_tradnl" dirty="0"/>
          </a:p>
          <a:p>
            <a:pPr lvl="3"/>
            <a:r>
              <a:rPr lang="es-ES_tradnl" dirty="0" err="1"/>
              <a:t>Fourth</a:t>
            </a:r>
            <a:r>
              <a:rPr lang="es-ES_tradnl" dirty="0"/>
              <a:t> </a:t>
            </a:r>
            <a:r>
              <a:rPr lang="es-ES_tradnl" dirty="0" err="1"/>
              <a:t>level</a:t>
            </a:r>
            <a:endParaRPr lang="es-ES_tradnl" dirty="0"/>
          </a:p>
          <a:p>
            <a:pPr lvl="4"/>
            <a:r>
              <a:rPr lang="es-ES_tradnl" dirty="0" err="1"/>
              <a:t>Fifth</a:t>
            </a:r>
            <a:r>
              <a:rPr lang="es-ES_tradnl" dirty="0"/>
              <a:t> </a:t>
            </a:r>
            <a:r>
              <a:rPr lang="es-ES_tradnl" dirty="0" err="1"/>
              <a:t>level</a:t>
            </a:r>
            <a:endParaRPr lang="en-US" dirty="0"/>
          </a:p>
        </p:txBody>
      </p:sp>
      <p:sp>
        <p:nvSpPr>
          <p:cNvPr id="8" name="Slide Number Placeholder 5"/>
          <p:cNvSpPr>
            <a:spLocks noGrp="1"/>
          </p:cNvSpPr>
          <p:nvPr>
            <p:ph type="sldNum" sz="quarter" idx="12"/>
          </p:nvPr>
        </p:nvSpPr>
        <p:spPr/>
        <p:txBody>
          <a:bodyPr/>
          <a:lstStyle>
            <a:lvl1pPr>
              <a:defRPr/>
            </a:lvl1pPr>
          </a:lstStyle>
          <a:p>
            <a:pPr>
              <a:defRPr/>
            </a:pPr>
            <a:fld id="{79D89C86-E953-40FF-9FE0-83540136CB98}" type="slidenum">
              <a:rPr lang="en-US"/>
              <a:pPr>
                <a:defRPr/>
              </a:pPr>
              <a:t>‹Nr.›</a:t>
            </a:fld>
            <a:endParaRPr lang="en-US" dirty="0"/>
          </a:p>
        </p:txBody>
      </p:sp>
      <p:cxnSp>
        <p:nvCxnSpPr>
          <p:cNvPr id="9" name="8 Conector recto"/>
          <p:cNvCxnSpPr/>
          <p:nvPr userDrawn="1"/>
        </p:nvCxnSpPr>
        <p:spPr>
          <a:xfrm rot="10800000" flipV="1">
            <a:off x="228600" y="1428737"/>
            <a:ext cx="8686800" cy="2"/>
          </a:xfrm>
          <a:prstGeom prst="line">
            <a:avLst/>
          </a:prstGeom>
          <a:ln w="19050" cap="sq" cmpd="sng">
            <a:solidFill>
              <a:srgbClr val="A9007C"/>
            </a:solidFill>
            <a:prstDash val="solid"/>
            <a:roun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Master</a:t>
            </a:r>
            <a:r>
              <a:rPr lang="es-ES_tradnl" dirty="0"/>
              <a:t> </a:t>
            </a:r>
            <a:r>
              <a:rPr lang="es-ES_tradnl" dirty="0" err="1"/>
              <a:t>title</a:t>
            </a:r>
            <a:r>
              <a:rPr lang="es-ES_tradnl" dirty="0"/>
              <a:t> </a:t>
            </a:r>
            <a:r>
              <a:rPr lang="es-ES_tradnl" dirty="0" err="1"/>
              <a:t>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7" name="Slide Number Placeholder 5"/>
          <p:cNvSpPr>
            <a:spLocks noGrp="1"/>
          </p:cNvSpPr>
          <p:nvPr>
            <p:ph type="sldNum" sz="quarter" idx="12"/>
          </p:nvPr>
        </p:nvSpPr>
        <p:spPr/>
        <p:txBody>
          <a:bodyPr/>
          <a:lstStyle>
            <a:lvl1pPr>
              <a:defRPr/>
            </a:lvl1pPr>
          </a:lstStyle>
          <a:p>
            <a:pPr>
              <a:defRPr/>
            </a:pPr>
            <a:fld id="{1DC342F6-E369-4172-A3C9-09994AE3B886}" type="slidenum">
              <a:rPr lang="en-US"/>
              <a:pPr>
                <a:defRPr/>
              </a:pPr>
              <a:t>‹Nr.›</a:t>
            </a:fld>
            <a:endParaRPr lang="en-US" dirty="0"/>
          </a:p>
        </p:txBody>
      </p:sp>
      <p:cxnSp>
        <p:nvCxnSpPr>
          <p:cNvPr id="8" name="8 Conector recto"/>
          <p:cNvCxnSpPr/>
          <p:nvPr userDrawn="1"/>
        </p:nvCxnSpPr>
        <p:spPr>
          <a:xfrm rot="10800000" flipV="1">
            <a:off x="228600" y="1428737"/>
            <a:ext cx="8686800" cy="2"/>
          </a:xfrm>
          <a:prstGeom prst="line">
            <a:avLst/>
          </a:prstGeom>
          <a:ln w="19050" cap="sq" cmpd="sng">
            <a:solidFill>
              <a:srgbClr val="A9007C"/>
            </a:solidFill>
            <a:prstDash val="solid"/>
            <a:roun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a:lvl1pPr>
          </a:lstStyle>
          <a:p>
            <a:pPr>
              <a:defRPr/>
            </a:pPr>
            <a:fld id="{F685D354-741D-4B59-A408-403DE8F8D065}" type="slidenum">
              <a:rPr lang="en-US"/>
              <a:pPr>
                <a:defRPr/>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E255C71F-8EBD-4959-A316-B5C4CD5A4E9A}" type="slidenum">
              <a:rPr lang="en-US"/>
              <a:pPr>
                <a:defRPr/>
              </a:pPr>
              <a:t>‹Nr.›</a:t>
            </a:fld>
            <a:endParaRPr lang="en-US" dirty="0"/>
          </a:p>
        </p:txBody>
      </p:sp>
      <p:sp>
        <p:nvSpPr>
          <p:cNvPr id="3074" name="Title Placeholder 1"/>
          <p:cNvSpPr>
            <a:spLocks noGrp="1"/>
          </p:cNvSpPr>
          <p:nvPr>
            <p:ph type="title"/>
          </p:nvPr>
        </p:nvSpPr>
        <p:spPr bwMode="auto">
          <a:xfrm>
            <a:off x="457200" y="274638"/>
            <a:ext cx="8229600" cy="101122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title</a:t>
            </a:r>
            <a:r>
              <a:rPr lang="es-ES_tradnl" dirty="0" smtClean="0"/>
              <a:t> </a:t>
            </a:r>
            <a:r>
              <a:rPr lang="es-ES_tradnl" dirty="0" err="1" smtClean="0"/>
              <a:t>style</a:t>
            </a:r>
            <a:endParaRPr lang="en-US" dirty="0" smtClean="0"/>
          </a:p>
        </p:txBody>
      </p:sp>
      <p:sp>
        <p:nvSpPr>
          <p:cNvPr id="3075" name="Text Placeholder 2"/>
          <p:cNvSpPr>
            <a:spLocks noGrp="1"/>
          </p:cNvSpPr>
          <p:nvPr>
            <p:ph type="body" idx="1"/>
          </p:nvPr>
        </p:nvSpPr>
        <p:spPr bwMode="auto">
          <a:xfrm>
            <a:off x="457200" y="1571612"/>
            <a:ext cx="8229600" cy="45545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Master</a:t>
            </a:r>
            <a:r>
              <a:rPr lang="es-ES_tradnl" dirty="0" smtClean="0"/>
              <a:t> </a:t>
            </a:r>
            <a:r>
              <a:rPr lang="es-ES_tradnl" dirty="0" err="1" smtClean="0"/>
              <a:t>text</a:t>
            </a:r>
            <a:r>
              <a:rPr lang="es-ES_tradnl" dirty="0" smtClean="0"/>
              <a:t> </a:t>
            </a:r>
            <a:r>
              <a:rPr lang="es-ES_tradnl" dirty="0" err="1" smtClean="0"/>
              <a:t>styles</a:t>
            </a:r>
            <a:endParaRPr lang="es-ES_tradnl" dirty="0" smtClean="0"/>
          </a:p>
          <a:p>
            <a:pPr lvl="1"/>
            <a:r>
              <a:rPr lang="es-ES_tradnl" dirty="0" err="1" smtClean="0"/>
              <a:t>Second</a:t>
            </a:r>
            <a:r>
              <a:rPr lang="es-ES_tradnl" dirty="0" smtClean="0"/>
              <a:t> </a:t>
            </a:r>
            <a:r>
              <a:rPr lang="es-ES_tradnl" dirty="0" err="1" smtClean="0"/>
              <a:t>level</a:t>
            </a:r>
            <a:endParaRPr lang="es-ES_tradnl" dirty="0" smtClean="0"/>
          </a:p>
          <a:p>
            <a:pPr lvl="2"/>
            <a:r>
              <a:rPr lang="es-ES_tradnl" dirty="0" err="1" smtClean="0"/>
              <a:t>Third</a:t>
            </a:r>
            <a:r>
              <a:rPr lang="es-ES_tradnl" dirty="0" smtClean="0"/>
              <a:t> </a:t>
            </a:r>
            <a:r>
              <a:rPr lang="es-ES_tradnl" dirty="0" err="1" smtClean="0"/>
              <a:t>level</a:t>
            </a:r>
            <a:endParaRPr lang="es-ES_tradnl" dirty="0" smtClean="0"/>
          </a:p>
          <a:p>
            <a:pPr lvl="3"/>
            <a:r>
              <a:rPr lang="es-ES_tradnl" dirty="0" err="1" smtClean="0"/>
              <a:t>Fourth</a:t>
            </a:r>
            <a:r>
              <a:rPr lang="es-ES_tradnl" dirty="0" smtClean="0"/>
              <a:t> </a:t>
            </a:r>
            <a:r>
              <a:rPr lang="es-ES_tradnl" dirty="0" err="1" smtClean="0"/>
              <a:t>level</a:t>
            </a:r>
            <a:endParaRPr lang="es-ES_tradnl" dirty="0" smtClean="0"/>
          </a:p>
          <a:p>
            <a:pPr lvl="4"/>
            <a:r>
              <a:rPr lang="es-ES_tradnl" dirty="0" err="1" smtClean="0"/>
              <a:t>Fifth</a:t>
            </a:r>
            <a:r>
              <a:rPr lang="es-ES_tradnl" dirty="0" smtClean="0"/>
              <a:t> </a:t>
            </a:r>
            <a:r>
              <a:rPr lang="es-ES_tradnl" dirty="0" err="1" smtClean="0"/>
              <a:t>level</a:t>
            </a:r>
            <a:endParaRPr lang="en-US" dirty="0" smtClean="0"/>
          </a:p>
        </p:txBody>
      </p:sp>
    </p:spTree>
  </p:cSld>
  <p:clrMap bg1="lt1" tx1="dk1" bg2="lt2" tx2="dk2" accent1="accent1" accent2="accent2" accent3="accent3" accent4="accent4" accent5="accent5" accent6="accent6" hlink="hlink" folHlink="folHlink"/>
  <p:sldLayoutIdLst>
    <p:sldLayoutId id="2147483737" r:id="rId1"/>
    <p:sldLayoutId id="2147483733" r:id="rId2"/>
    <p:sldLayoutId id="2147483743" r:id="rId3"/>
    <p:sldLayoutId id="2147483735" r:id="rId4"/>
    <p:sldLayoutId id="2147483738" r:id="rId5"/>
  </p:sldLayoutIdLst>
  <p:hf sldNum="0" hdr="0" ftr="0" dt="0"/>
  <p:txStyles>
    <p:titleStyle>
      <a:lvl1pPr algn="l" defTabSz="457200" rtl="0" eaLnBrk="0" fontAlgn="base" hangingPunct="0">
        <a:spcBef>
          <a:spcPct val="0"/>
        </a:spcBef>
        <a:spcAft>
          <a:spcPct val="0"/>
        </a:spcAft>
        <a:defRPr sz="3200" kern="1200">
          <a:solidFill>
            <a:schemeClr val="tx1"/>
          </a:solidFill>
          <a:latin typeface="Arial Narrow" pitchFamily="34" charset="0"/>
          <a:ea typeface="ＭＳ Ｐゴシック" pitchFamily="-108" charset="-128"/>
          <a:cs typeface="Arial Narrow" pitchFamily="34" charset="0"/>
        </a:defRPr>
      </a:lvl1pPr>
      <a:lvl2pPr algn="l" defTabSz="457200" rtl="0" eaLnBrk="0" fontAlgn="base" hangingPunct="0">
        <a:spcBef>
          <a:spcPct val="0"/>
        </a:spcBef>
        <a:spcAft>
          <a:spcPct val="0"/>
        </a:spcAft>
        <a:defRPr sz="3200">
          <a:solidFill>
            <a:schemeClr val="tx1"/>
          </a:solidFill>
          <a:latin typeface="Calibri" pitchFamily="-108" charset="0"/>
          <a:ea typeface="ＭＳ Ｐゴシック" pitchFamily="-108" charset="-128"/>
          <a:cs typeface="ＭＳ Ｐゴシック" pitchFamily="-108" charset="-128"/>
        </a:defRPr>
      </a:lvl2pPr>
      <a:lvl3pPr algn="l" defTabSz="457200" rtl="0" eaLnBrk="0" fontAlgn="base" hangingPunct="0">
        <a:spcBef>
          <a:spcPct val="0"/>
        </a:spcBef>
        <a:spcAft>
          <a:spcPct val="0"/>
        </a:spcAft>
        <a:defRPr sz="3200">
          <a:solidFill>
            <a:schemeClr val="tx1"/>
          </a:solidFill>
          <a:latin typeface="Calibri" pitchFamily="-108" charset="0"/>
          <a:ea typeface="ＭＳ Ｐゴシック" pitchFamily="-108" charset="-128"/>
          <a:cs typeface="ＭＳ Ｐゴシック" pitchFamily="-108" charset="-128"/>
        </a:defRPr>
      </a:lvl3pPr>
      <a:lvl4pPr algn="l" defTabSz="457200" rtl="0" eaLnBrk="0" fontAlgn="base" hangingPunct="0">
        <a:spcBef>
          <a:spcPct val="0"/>
        </a:spcBef>
        <a:spcAft>
          <a:spcPct val="0"/>
        </a:spcAft>
        <a:defRPr sz="3200">
          <a:solidFill>
            <a:schemeClr val="tx1"/>
          </a:solidFill>
          <a:latin typeface="Calibri" pitchFamily="-108" charset="0"/>
          <a:ea typeface="ＭＳ Ｐゴシック" pitchFamily="-108" charset="-128"/>
          <a:cs typeface="ＭＳ Ｐゴシック" pitchFamily="-108" charset="-128"/>
        </a:defRPr>
      </a:lvl4pPr>
      <a:lvl5pPr algn="l" defTabSz="457200" rtl="0" eaLnBrk="0" fontAlgn="base" hangingPunct="0">
        <a:spcBef>
          <a:spcPct val="0"/>
        </a:spcBef>
        <a:spcAft>
          <a:spcPct val="0"/>
        </a:spcAft>
        <a:defRPr sz="32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defTabSz="457200" rtl="0" eaLnBrk="0" fontAlgn="base" hangingPunct="0">
        <a:spcBef>
          <a:spcPct val="20000"/>
        </a:spcBef>
        <a:spcAft>
          <a:spcPct val="0"/>
        </a:spcAft>
        <a:buFont typeface="Arial" pitchFamily="34" charset="0"/>
        <a:buChar char="•"/>
        <a:defRPr sz="2400" kern="1200">
          <a:solidFill>
            <a:schemeClr val="tx1"/>
          </a:solidFill>
          <a:latin typeface="Arial Narrow" pitchFamily="34" charset="0"/>
          <a:ea typeface="ＭＳ Ｐゴシック" pitchFamily="-108" charset="-128"/>
          <a:cs typeface="Arial Narrow" pitchFamily="34" charset="0"/>
        </a:defRPr>
      </a:lvl1pPr>
      <a:lvl2pPr marL="742950" indent="-285750" algn="l" defTabSz="457200" rtl="0" eaLnBrk="0" fontAlgn="base" hangingPunct="0">
        <a:spcBef>
          <a:spcPct val="20000"/>
        </a:spcBef>
        <a:spcAft>
          <a:spcPct val="0"/>
        </a:spcAft>
        <a:buFont typeface="Arial" pitchFamily="34" charset="0"/>
        <a:buChar char="–"/>
        <a:defRPr sz="2000" kern="1200">
          <a:solidFill>
            <a:schemeClr val="tx1"/>
          </a:solidFill>
          <a:latin typeface="Arial Narrow" pitchFamily="34" charset="0"/>
          <a:ea typeface="ＭＳ Ｐゴシック" pitchFamily="-108"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Arial Narrow" pitchFamily="34" charset="0"/>
          <a:ea typeface="ＭＳ Ｐゴシック" pitchFamily="-108" charset="-128"/>
          <a:cs typeface="+mn-cs"/>
        </a:defRPr>
      </a:lvl3pPr>
      <a:lvl4pPr marL="1600200" indent="-228600" algn="l" defTabSz="457200" rtl="0" eaLnBrk="0" fontAlgn="base" hangingPunct="0">
        <a:spcBef>
          <a:spcPct val="20000"/>
        </a:spcBef>
        <a:spcAft>
          <a:spcPct val="0"/>
        </a:spcAft>
        <a:buFont typeface="Arial" pitchFamily="34" charset="0"/>
        <a:buChar char="–"/>
        <a:defRPr sz="1600" kern="1200">
          <a:solidFill>
            <a:schemeClr val="tx1"/>
          </a:solidFill>
          <a:latin typeface="Arial Narrow" pitchFamily="34" charset="0"/>
          <a:ea typeface="ＭＳ Ｐゴシック" pitchFamily="-108" charset="-128"/>
          <a:cs typeface="+mn-cs"/>
        </a:defRPr>
      </a:lvl4pPr>
      <a:lvl5pPr marL="2057400" indent="-228600" algn="l" defTabSz="457200" rtl="0" eaLnBrk="0" fontAlgn="base" hangingPunct="0">
        <a:spcBef>
          <a:spcPct val="20000"/>
        </a:spcBef>
        <a:spcAft>
          <a:spcPct val="0"/>
        </a:spcAft>
        <a:buFont typeface="Arial" pitchFamily="34" charset="0"/>
        <a:buChar char="»"/>
        <a:defRPr sz="1600" kern="1200">
          <a:solidFill>
            <a:schemeClr val="tx1"/>
          </a:solidFill>
          <a:latin typeface="Arial Narrow" pitchFamily="34" charset="0"/>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armen@infanciacreativa.com" TargetMode="External"/><Relationship Id="rId4" Type="http://schemas.openxmlformats.org/officeDocument/2006/relationships/hyperlink" Target="http://www.infanciacreativa.com" TargetMode="External"/><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4.png"/><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1.jpg"/><Relationship Id="rId6" Type="http://schemas.openxmlformats.org/officeDocument/2006/relationships/image" Target="../media/image12.jpg"/><Relationship Id="rId7" Type="http://schemas.openxmlformats.org/officeDocument/2006/relationships/image" Target="../media/image13.jpg"/><Relationship Id="rId8" Type="http://schemas.openxmlformats.org/officeDocument/2006/relationships/image" Target="../media/image14.jpg"/><Relationship Id="rId9" Type="http://schemas.openxmlformats.org/officeDocument/2006/relationships/image" Target="../media/image15.jpg"/><Relationship Id="rId10" Type="http://schemas.openxmlformats.org/officeDocument/2006/relationships/image" Target="../media/image16.jpg"/><Relationship Id="rId1" Type="http://schemas.openxmlformats.org/officeDocument/2006/relationships/slideLayout" Target="../slideLayouts/slideLayout5.xml"/><Relationship Id="rId2"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0.jpg"/><Relationship Id="rId6" Type="http://schemas.openxmlformats.org/officeDocument/2006/relationships/image" Target="../media/image21.jpg"/><Relationship Id="rId7" Type="http://schemas.openxmlformats.org/officeDocument/2006/relationships/image" Target="../media/image22.jpg"/><Relationship Id="rId8" Type="http://schemas.openxmlformats.org/officeDocument/2006/relationships/image" Target="../media/image23.jpg"/><Relationship Id="rId9" Type="http://schemas.openxmlformats.org/officeDocument/2006/relationships/image" Target="../media/image24.jpg"/><Relationship Id="rId1" Type="http://schemas.openxmlformats.org/officeDocument/2006/relationships/slideLayout" Target="../slideLayouts/slideLayout5.xml"/><Relationship Id="rId2"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g"/><Relationship Id="rId5" Type="http://schemas.openxmlformats.org/officeDocument/2006/relationships/image" Target="../media/image28.jpg"/><Relationship Id="rId6" Type="http://schemas.openxmlformats.org/officeDocument/2006/relationships/image" Target="../media/image29.jpg"/><Relationship Id="rId7" Type="http://schemas.openxmlformats.org/officeDocument/2006/relationships/image" Target="../media/image30.jpg"/><Relationship Id="rId8" Type="http://schemas.openxmlformats.org/officeDocument/2006/relationships/image" Target="../media/image31.jpg"/><Relationship Id="rId9" Type="http://schemas.openxmlformats.org/officeDocument/2006/relationships/image" Target="../media/image32.jpg"/><Relationship Id="rId1" Type="http://schemas.openxmlformats.org/officeDocument/2006/relationships/slideLayout" Target="../slideLayouts/slideLayout5.xml"/><Relationship Id="rId2" Type="http://schemas.openxmlformats.org/officeDocument/2006/relationships/image" Target="../media/image2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33.png"/><Relationship Id="rId5" Type="http://schemas.openxmlformats.org/officeDocument/2006/relationships/image" Target="../media/image34.jpg"/><Relationship Id="rId6" Type="http://schemas.openxmlformats.org/officeDocument/2006/relationships/image" Target="../media/image35.jpg"/><Relationship Id="rId7" Type="http://schemas.openxmlformats.org/officeDocument/2006/relationships/image" Target="../media/image36.jpg"/><Relationship Id="rId8" Type="http://schemas.openxmlformats.org/officeDocument/2006/relationships/image" Target="../media/image37.jpg"/><Relationship Id="rId9" Type="http://schemas.openxmlformats.org/officeDocument/2006/relationships/image" Target="../media/image38.jpg"/><Relationship Id="rId1" Type="http://schemas.openxmlformats.org/officeDocument/2006/relationships/themeOverride" Target="../theme/themeOverride1.xml"/><Relationship Id="rId2" Type="http://schemas.openxmlformats.org/officeDocument/2006/relationships/tags" Target="../tags/tag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jpg"/><Relationship Id="rId5" Type="http://schemas.openxmlformats.org/officeDocument/2006/relationships/image" Target="../media/image41.jpg"/><Relationship Id="rId6" Type="http://schemas.openxmlformats.org/officeDocument/2006/relationships/image" Target="../media/image42.jpg"/><Relationship Id="rId7" Type="http://schemas.openxmlformats.org/officeDocument/2006/relationships/image" Target="../media/image43.jpg"/><Relationship Id="rId1" Type="http://schemas.openxmlformats.org/officeDocument/2006/relationships/tags" Target="../tags/tag2.xml"/><Relationship Id="rId2"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5.jpg"/><Relationship Id="rId5" Type="http://schemas.openxmlformats.org/officeDocument/2006/relationships/image" Target="../media/image46.jpg"/><Relationship Id="rId6" Type="http://schemas.openxmlformats.org/officeDocument/2006/relationships/image" Target="../media/image47.jpg"/><Relationship Id="rId7" Type="http://schemas.openxmlformats.org/officeDocument/2006/relationships/image" Target="../media/image48.gif"/><Relationship Id="rId8" Type="http://schemas.openxmlformats.org/officeDocument/2006/relationships/image" Target="../media/image49.jpg"/><Relationship Id="rId1" Type="http://schemas.openxmlformats.org/officeDocument/2006/relationships/tags" Target="../tags/tag3.xml"/><Relationship Id="rId2"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media/image51.jpg"/><Relationship Id="rId5" Type="http://schemas.openxmlformats.org/officeDocument/2006/relationships/image" Target="../media/image52.gif"/><Relationship Id="rId6" Type="http://schemas.openxmlformats.org/officeDocument/2006/relationships/image" Target="../media/image53.jpg"/><Relationship Id="rId7" Type="http://schemas.openxmlformats.org/officeDocument/2006/relationships/image" Target="../media/image54.jpg"/><Relationship Id="rId8" Type="http://schemas.openxmlformats.org/officeDocument/2006/relationships/image" Target="../media/image55.jpg"/><Relationship Id="rId1" Type="http://schemas.openxmlformats.org/officeDocument/2006/relationships/tags" Target="../tags/tag4.xml"/><Relationship Id="rId2"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6.jpg"/><Relationship Id="rId4" Type="http://schemas.openxmlformats.org/officeDocument/2006/relationships/image" Target="../media/image57.jpg"/><Relationship Id="rId5" Type="http://schemas.openxmlformats.org/officeDocument/2006/relationships/image" Target="../media/image58.jpg"/><Relationship Id="rId6" Type="http://schemas.openxmlformats.org/officeDocument/2006/relationships/image" Target="../media/image59.png"/><Relationship Id="rId7" Type="http://schemas.openxmlformats.org/officeDocument/2006/relationships/image" Target="../media/image60.jpg"/><Relationship Id="rId8" Type="http://schemas.openxmlformats.org/officeDocument/2006/relationships/image" Target="../media/image61.jpg"/><Relationship Id="rId9" Type="http://schemas.openxmlformats.org/officeDocument/2006/relationships/image" Target="../media/image62.gif"/><Relationship Id="rId1" Type="http://schemas.openxmlformats.org/officeDocument/2006/relationships/tags" Target="../tags/tag5.xml"/><Relationship Id="rId2"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63.jpg"/><Relationship Id="rId4" Type="http://schemas.openxmlformats.org/officeDocument/2006/relationships/image" Target="../media/image64.jpg"/><Relationship Id="rId5" Type="http://schemas.openxmlformats.org/officeDocument/2006/relationships/image" Target="../media/image65.jpg"/><Relationship Id="rId6" Type="http://schemas.openxmlformats.org/officeDocument/2006/relationships/image" Target="../media/image66.jpg"/><Relationship Id="rId7" Type="http://schemas.openxmlformats.org/officeDocument/2006/relationships/image" Target="../media/image67.gif"/><Relationship Id="rId1" Type="http://schemas.openxmlformats.org/officeDocument/2006/relationships/tags" Target="../tags/tag6.xml"/><Relationship Id="rId2"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image" Target="../media/image68.png"/><Relationship Id="rId1" Type="http://schemas.microsoft.com/office/2007/relationships/media" Target="../media/media2.mp4"/><Relationship Id="rId2" Type="http://schemas.openxmlformats.org/officeDocument/2006/relationships/video" Target="../media/media2.mp4"/></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hyperlink" Target="mailto:carmen@infanciacreativa.com" TargetMode="External"/><Relationship Id="rId4" Type="http://schemas.openxmlformats.org/officeDocument/2006/relationships/hyperlink" Target="http://www.infanciacreativa.com" TargetMode="External"/><Relationship Id="rId5" Type="http://schemas.openxmlformats.org/officeDocument/2006/relationships/image" Target="../media/image69.png"/><Relationship Id="rId6" Type="http://schemas.openxmlformats.org/officeDocument/2006/relationships/image" Target="../media/image70.png"/><Relationship Id="rId1" Type="http://schemas.openxmlformats.org/officeDocument/2006/relationships/slideLayout" Target="../slideLayouts/slideLayout5.xml"/><Relationship Id="rId2"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 Id="rId3"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image" Target="../media/image7.png"/><Relationship Id="rId1" Type="http://schemas.microsoft.com/office/2007/relationships/media" Target="../media/media1.mp4"/><Relationship Id="rId2" Type="http://schemas.openxmlformats.org/officeDocument/2006/relationships/video" Target="../media/media1.mp4"/></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6 Redondear rectángulo de esquina diagonal"/>
          <p:cNvSpPr/>
          <p:nvPr/>
        </p:nvSpPr>
        <p:spPr>
          <a:xfrm flipV="1">
            <a:off x="642908" y="260648"/>
            <a:ext cx="8090626" cy="5527516"/>
          </a:xfrm>
          <a:prstGeom prst="round2DiagRect">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 name="CuadroTexto 1"/>
          <p:cNvSpPr txBox="1"/>
          <p:nvPr/>
        </p:nvSpPr>
        <p:spPr>
          <a:xfrm>
            <a:off x="4283968" y="6013737"/>
            <a:ext cx="4449566" cy="1015663"/>
          </a:xfrm>
          <a:prstGeom prst="rect">
            <a:avLst/>
          </a:prstGeom>
          <a:noFill/>
        </p:spPr>
        <p:txBody>
          <a:bodyPr wrap="square" rtlCol="0">
            <a:spAutoFit/>
          </a:bodyPr>
          <a:lstStyle/>
          <a:p>
            <a:pPr algn="r"/>
            <a:r>
              <a:rPr lang="es-ES" sz="1200" b="1" dirty="0" smtClean="0">
                <a:solidFill>
                  <a:srgbClr val="800000"/>
                </a:solidFill>
              </a:rPr>
              <a:t>Contacto: </a:t>
            </a:r>
            <a:r>
              <a:rPr lang="es-ES" sz="1200" dirty="0" smtClean="0"/>
              <a:t>Carmen Díaz de Entresotos</a:t>
            </a:r>
          </a:p>
          <a:p>
            <a:pPr algn="r"/>
            <a:r>
              <a:rPr lang="es-ES" sz="1200" dirty="0" smtClean="0">
                <a:hlinkClick r:id="rId3"/>
              </a:rPr>
              <a:t>carmen@infanciacreativa.com</a:t>
            </a:r>
            <a:endParaRPr lang="es-ES" sz="1200" dirty="0" smtClean="0"/>
          </a:p>
          <a:p>
            <a:pPr algn="r"/>
            <a:r>
              <a:rPr lang="es-ES" sz="1200" dirty="0" smtClean="0"/>
              <a:t>911 285 469 / 686 587315</a:t>
            </a:r>
          </a:p>
          <a:p>
            <a:pPr algn="r"/>
            <a:r>
              <a:rPr lang="es-ES" sz="1200" dirty="0">
                <a:hlinkClick r:id="rId4"/>
              </a:rPr>
              <a:t>www.infanciacreativa.com</a:t>
            </a:r>
            <a:endParaRPr lang="es-ES" sz="1200" dirty="0"/>
          </a:p>
          <a:p>
            <a:pPr algn="r"/>
            <a:endParaRPr lang="es-ES" sz="1200" dirty="0"/>
          </a:p>
        </p:txBody>
      </p:sp>
      <p:pic>
        <p:nvPicPr>
          <p:cNvPr id="3" name="Imagen 2" descr="emai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0192" y="6237312"/>
            <a:ext cx="203200" cy="203200"/>
          </a:xfrm>
          <a:prstGeom prst="rect">
            <a:avLst/>
          </a:prstGeom>
        </p:spPr>
      </p:pic>
      <p:pic>
        <p:nvPicPr>
          <p:cNvPr id="4" name="Imagen 3" descr="telephon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7839" y="6435600"/>
            <a:ext cx="203200" cy="203200"/>
          </a:xfrm>
          <a:prstGeom prst="rect">
            <a:avLst/>
          </a:prstGeom>
        </p:spPr>
      </p:pic>
      <p:pic>
        <p:nvPicPr>
          <p:cNvPr id="5" name="Imagen 4" descr="Manos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7711" y="1340768"/>
            <a:ext cx="5562600" cy="3768700"/>
          </a:xfrm>
          <a:prstGeom prst="rect">
            <a:avLst/>
          </a:prstGeom>
        </p:spPr>
      </p:pic>
      <p:sp>
        <p:nvSpPr>
          <p:cNvPr id="16" name="15 Rectángulo"/>
          <p:cNvSpPr/>
          <p:nvPr/>
        </p:nvSpPr>
        <p:spPr>
          <a:xfrm>
            <a:off x="971600" y="404664"/>
            <a:ext cx="7299119" cy="5632311"/>
          </a:xfrm>
          <a:prstGeom prst="rect">
            <a:avLst/>
          </a:prstGeom>
        </p:spPr>
        <p:txBody>
          <a:bodyPr wrap="square">
            <a:spAutoFit/>
          </a:bodyPr>
          <a:lstStyle/>
          <a:p>
            <a:pPr algn="r"/>
            <a:r>
              <a:rPr lang="es-ES" sz="3200" b="1" i="1" dirty="0" smtClean="0">
                <a:solidFill>
                  <a:srgbClr val="7F7F7F"/>
                </a:solidFill>
              </a:rPr>
              <a:t>Infancia Creativa</a:t>
            </a:r>
            <a:endParaRPr lang="es-ES" sz="3200" dirty="0"/>
          </a:p>
          <a:p>
            <a:pPr algn="r"/>
            <a:r>
              <a:rPr lang="es-ES" sz="2000" dirty="0" smtClean="0"/>
              <a:t>	</a:t>
            </a:r>
            <a:r>
              <a:rPr lang="es-ES" sz="2000" b="1" dirty="0" smtClean="0"/>
              <a:t>El Arte de Aprender</a:t>
            </a:r>
          </a:p>
          <a:p>
            <a:pPr algn="ctr"/>
            <a:endParaRPr lang="es-ES" sz="1600" b="1" dirty="0"/>
          </a:p>
          <a:p>
            <a:pPr algn="ctr"/>
            <a:endParaRPr lang="es-ES" sz="1600" b="1" dirty="0" smtClean="0"/>
          </a:p>
          <a:p>
            <a:pPr algn="ctr"/>
            <a:endParaRPr lang="es-ES" sz="1600" b="1" dirty="0"/>
          </a:p>
          <a:p>
            <a:pPr algn="ctr"/>
            <a:endParaRPr lang="es-ES" sz="1600" b="1" dirty="0" smtClean="0"/>
          </a:p>
          <a:p>
            <a:pPr algn="ctr"/>
            <a:endParaRPr lang="es-ES" sz="1600" b="1" dirty="0"/>
          </a:p>
          <a:p>
            <a:pPr algn="ctr"/>
            <a:endParaRPr lang="es-ES" sz="1600" b="1" dirty="0" smtClean="0"/>
          </a:p>
          <a:p>
            <a:pPr algn="ctr"/>
            <a:endParaRPr lang="es-ES" sz="1600" b="1" dirty="0"/>
          </a:p>
          <a:p>
            <a:pPr algn="ctr"/>
            <a:endParaRPr lang="es-ES" sz="1600" b="1" dirty="0" smtClean="0"/>
          </a:p>
          <a:p>
            <a:pPr algn="ctr"/>
            <a:endParaRPr lang="es-ES" sz="1600" b="1" dirty="0" smtClean="0"/>
          </a:p>
          <a:p>
            <a:pPr algn="ctr"/>
            <a:endParaRPr lang="es-ES" sz="1600" b="1" dirty="0" smtClean="0"/>
          </a:p>
          <a:p>
            <a:endParaRPr lang="es-ES_tradnl" sz="1600" dirty="0" smtClean="0"/>
          </a:p>
          <a:p>
            <a:endParaRPr lang="es-ES_tradnl" sz="1600" dirty="0"/>
          </a:p>
          <a:p>
            <a:endParaRPr lang="es-ES_tradnl" sz="1600" dirty="0" smtClean="0"/>
          </a:p>
          <a:p>
            <a:endParaRPr lang="es-ES_tradnl" sz="1600" dirty="0"/>
          </a:p>
          <a:p>
            <a:endParaRPr lang="es-ES_tradnl" sz="1600" dirty="0" smtClean="0"/>
          </a:p>
          <a:p>
            <a:endParaRPr lang="es-ES_tradnl" sz="1600" dirty="0"/>
          </a:p>
          <a:p>
            <a:pPr algn="ctr"/>
            <a:r>
              <a:rPr lang="es-ES_tradnl" sz="1400" b="1" dirty="0" smtClean="0"/>
              <a:t>“LA FORMA MAS ELEVADA DE INTELIGENCIA CONSISTE EN PENSAR 					DE MANERA CREATIVA”</a:t>
            </a:r>
          </a:p>
          <a:p>
            <a:endParaRPr lang="es-ES" sz="2400" b="1" dirty="0" smtClean="0"/>
          </a:p>
        </p:txBody>
      </p:sp>
      <p:pic>
        <p:nvPicPr>
          <p:cNvPr id="8" name="Imagen 7" descr="2monos.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35896" y="398819"/>
            <a:ext cx="1406059" cy="111423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dondear rectángulo de esquina diagonal"/>
          <p:cNvSpPr/>
          <p:nvPr/>
        </p:nvSpPr>
        <p:spPr>
          <a:xfrm flipV="1">
            <a:off x="621369" y="1916832"/>
            <a:ext cx="8090626" cy="3816424"/>
          </a:xfrm>
          <a:prstGeom prst="round2DiagRect">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7" name="6 Rectángulo"/>
          <p:cNvSpPr/>
          <p:nvPr/>
        </p:nvSpPr>
        <p:spPr>
          <a:xfrm>
            <a:off x="928662" y="1916832"/>
            <a:ext cx="7429552" cy="1713289"/>
          </a:xfrm>
          <a:prstGeom prst="rect">
            <a:avLst/>
          </a:prstGeom>
        </p:spPr>
        <p:txBody>
          <a:bodyPr wrap="square">
            <a:spAutoFit/>
          </a:bodyPr>
          <a:lstStyle/>
          <a:p>
            <a:pPr lvl="0"/>
            <a:endParaRPr lang="es-ES_tradnl" sz="2400" b="1" dirty="0">
              <a:solidFill>
                <a:schemeClr val="accent1">
                  <a:lumMod val="75000"/>
                </a:schemeClr>
              </a:solidFill>
            </a:endParaRPr>
          </a:p>
          <a:p>
            <a:pPr marL="342900" lvl="0" indent="-342900">
              <a:buFont typeface="Arial"/>
              <a:buChar char="•"/>
            </a:pPr>
            <a:r>
              <a:rPr lang="es-ES_tradnl" sz="2400" b="1" dirty="0" smtClean="0">
                <a:solidFill>
                  <a:schemeClr val="accent1">
                    <a:lumMod val="75000"/>
                  </a:schemeClr>
                </a:solidFill>
              </a:rPr>
              <a:t>TALLERES</a:t>
            </a:r>
            <a:endParaRPr lang="es-ES_tradnl" sz="2400" b="1" dirty="0">
              <a:solidFill>
                <a:schemeClr val="accent1">
                  <a:lumMod val="75000"/>
                </a:schemeClr>
              </a:solidFill>
            </a:endParaRPr>
          </a:p>
          <a:p>
            <a:pPr marL="514350" indent="-514350">
              <a:spcBef>
                <a:spcPts val="4000"/>
              </a:spcBef>
              <a:buFont typeface="+mj-lt"/>
              <a:buAutoNum type="romanUcPeriod"/>
            </a:pPr>
            <a:endParaRPr lang="es-ES" sz="2400" b="1" dirty="0" smtClean="0">
              <a:solidFill>
                <a:schemeClr val="accent1"/>
              </a:solidFill>
              <a:latin typeface="Arial Narrow" pitchFamily="34" charset="0"/>
            </a:endParaRPr>
          </a:p>
        </p:txBody>
      </p:sp>
      <p:pic>
        <p:nvPicPr>
          <p:cNvPr id="29" name="Imagen 28" descr="niños en teatro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390"/>
            <a:ext cx="3104645" cy="2061484"/>
          </a:xfrm>
          <a:prstGeom prst="rect">
            <a:avLst/>
          </a:prstGeom>
        </p:spPr>
      </p:pic>
      <p:pic>
        <p:nvPicPr>
          <p:cNvPr id="2" name="Imagen 1" descr="IMG_02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144" y="0"/>
            <a:ext cx="3419872" cy="4578672"/>
          </a:xfrm>
          <a:prstGeom prst="rect">
            <a:avLst/>
          </a:prstGeom>
        </p:spPr>
      </p:pic>
      <p:pic>
        <p:nvPicPr>
          <p:cNvPr id="4" name="Imagen 3" descr="IMG_048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8144" y="2721837"/>
            <a:ext cx="3358645" cy="4496699"/>
          </a:xfrm>
          <a:prstGeom prst="rect">
            <a:avLst/>
          </a:prstGeom>
        </p:spPr>
      </p:pic>
      <p:pic>
        <p:nvPicPr>
          <p:cNvPr id="18" name="Imagen 17" descr="IMG_1369.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568" y="3241695"/>
            <a:ext cx="5324366" cy="3976841"/>
          </a:xfrm>
          <a:prstGeom prst="rect">
            <a:avLst/>
          </a:prstGeom>
        </p:spPr>
      </p:pic>
      <p:pic>
        <p:nvPicPr>
          <p:cNvPr id="20" name="Imagen 19" descr="IMG_154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5776" y="1628617"/>
            <a:ext cx="4248472" cy="2832315"/>
          </a:xfrm>
          <a:prstGeom prst="rect">
            <a:avLst/>
          </a:prstGeom>
        </p:spPr>
      </p:pic>
      <p:pic>
        <p:nvPicPr>
          <p:cNvPr id="22" name="Imagen 21" descr="IMG_1549.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50645" y="4111686"/>
            <a:ext cx="4119471" cy="2746314"/>
          </a:xfrm>
          <a:prstGeom prst="rect">
            <a:avLst/>
          </a:prstGeom>
        </p:spPr>
      </p:pic>
      <p:pic>
        <p:nvPicPr>
          <p:cNvPr id="23" name="Imagen 22" descr="IMG_155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628617"/>
            <a:ext cx="3162300" cy="2501900"/>
          </a:xfrm>
          <a:prstGeom prst="rect">
            <a:avLst/>
          </a:prstGeom>
        </p:spPr>
      </p:pic>
      <p:pic>
        <p:nvPicPr>
          <p:cNvPr id="16" name="Imagen 15" descr="IMG_1233.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944" y="-23853"/>
            <a:ext cx="2297354" cy="2297354"/>
          </a:xfrm>
          <a:prstGeom prst="rect">
            <a:avLst/>
          </a:prstGeom>
        </p:spPr>
      </p:pic>
      <p:pic>
        <p:nvPicPr>
          <p:cNvPr id="24" name="Imagen 23" descr="big_migr_1540.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65578" y="-23853"/>
            <a:ext cx="2236440" cy="2236440"/>
          </a:xfrm>
          <a:prstGeom prst="rect">
            <a:avLst/>
          </a:prstGeom>
        </p:spPr>
      </p:pic>
    </p:spTree>
    <p:extLst>
      <p:ext uri="{BB962C8B-B14F-4D97-AF65-F5344CB8AC3E}">
        <p14:creationId xmlns:p14="http://schemas.microsoft.com/office/powerpoint/2010/main" val="341250360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dondear rectángulo de esquina diagonal"/>
          <p:cNvSpPr/>
          <p:nvPr/>
        </p:nvSpPr>
        <p:spPr>
          <a:xfrm flipV="1">
            <a:off x="621369" y="1916832"/>
            <a:ext cx="8090626" cy="3816424"/>
          </a:xfrm>
          <a:prstGeom prst="round2DiagRect">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7" name="6 Rectángulo"/>
          <p:cNvSpPr/>
          <p:nvPr/>
        </p:nvSpPr>
        <p:spPr>
          <a:xfrm>
            <a:off x="928662" y="1916832"/>
            <a:ext cx="7429552" cy="1200328"/>
          </a:xfrm>
          <a:prstGeom prst="rect">
            <a:avLst/>
          </a:prstGeom>
        </p:spPr>
        <p:txBody>
          <a:bodyPr wrap="square">
            <a:spAutoFit/>
          </a:bodyPr>
          <a:lstStyle/>
          <a:p>
            <a:pPr>
              <a:spcBef>
                <a:spcPts val="4000"/>
              </a:spcBef>
            </a:pPr>
            <a:endParaRPr lang="es-ES_tradnl" sz="2400" dirty="0"/>
          </a:p>
          <a:p>
            <a:pPr marL="342900" lvl="0" indent="-342900">
              <a:buFont typeface="Arial"/>
              <a:buChar char="•"/>
            </a:pPr>
            <a:endParaRPr lang="es-ES_tradnl" sz="2400" dirty="0"/>
          </a:p>
          <a:p>
            <a:pPr marL="514350" indent="-514350">
              <a:spcBef>
                <a:spcPts val="4000"/>
              </a:spcBef>
              <a:buFont typeface="+mj-lt"/>
              <a:buAutoNum type="romanUcPeriod"/>
            </a:pPr>
            <a:endParaRPr lang="es-ES" sz="2400" b="1" dirty="0" smtClean="0">
              <a:solidFill>
                <a:schemeClr val="accent1"/>
              </a:solidFill>
              <a:latin typeface="Arial Narrow" pitchFamily="34" charset="0"/>
            </a:endParaRPr>
          </a:p>
        </p:txBody>
      </p:sp>
      <p:pic>
        <p:nvPicPr>
          <p:cNvPr id="4" name="Imagen 3" descr="IMG_120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6012160" y="3750814"/>
            <a:ext cx="4160035" cy="3107186"/>
          </a:xfrm>
          <a:prstGeom prst="rect">
            <a:avLst/>
          </a:prstGeom>
        </p:spPr>
      </p:pic>
      <p:pic>
        <p:nvPicPr>
          <p:cNvPr id="5" name="Imagen 4" descr="IMG_15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584" y="-4936"/>
            <a:ext cx="3048000" cy="4572000"/>
          </a:xfrm>
          <a:prstGeom prst="rect">
            <a:avLst/>
          </a:prstGeom>
        </p:spPr>
      </p:pic>
      <p:pic>
        <p:nvPicPr>
          <p:cNvPr id="9" name="Imagen 8" descr="IMG_081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1680" y="40102"/>
            <a:ext cx="2238464" cy="2996952"/>
          </a:xfrm>
          <a:prstGeom prst="rect">
            <a:avLst/>
          </a:prstGeom>
        </p:spPr>
      </p:pic>
      <p:pic>
        <p:nvPicPr>
          <p:cNvPr id="13" name="Imagen 12" descr="IMG_0565.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3768" y="4111068"/>
            <a:ext cx="3677710" cy="2746932"/>
          </a:xfrm>
          <a:prstGeom prst="rect">
            <a:avLst/>
          </a:prstGeom>
        </p:spPr>
      </p:pic>
      <p:pic>
        <p:nvPicPr>
          <p:cNvPr id="10" name="Imagen 9" descr="IMG_109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4953" y="0"/>
            <a:ext cx="3124986" cy="4183866"/>
          </a:xfrm>
          <a:prstGeom prst="rect">
            <a:avLst/>
          </a:prstGeom>
        </p:spPr>
      </p:pic>
      <p:pic>
        <p:nvPicPr>
          <p:cNvPr id="6" name="Imagen 5" descr="art_picasso_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6087" y="2624419"/>
            <a:ext cx="1816100" cy="2222500"/>
          </a:xfrm>
          <a:prstGeom prst="rect">
            <a:avLst/>
          </a:prstGeom>
        </p:spPr>
      </p:pic>
      <p:pic>
        <p:nvPicPr>
          <p:cNvPr id="12" name="Imagen 11" descr="IMG_1144.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6552" y="4688077"/>
            <a:ext cx="2987824" cy="2204864"/>
          </a:xfrm>
          <a:prstGeom prst="rect">
            <a:avLst/>
          </a:prstGeom>
        </p:spPr>
      </p:pic>
      <p:pic>
        <p:nvPicPr>
          <p:cNvPr id="15" name="Imagen 14" descr="IMG_1161.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69939" y="0"/>
            <a:ext cx="2674061" cy="3580148"/>
          </a:xfrm>
          <a:prstGeom prst="rect">
            <a:avLst/>
          </a:prstGeom>
        </p:spPr>
      </p:pic>
    </p:spTree>
    <p:extLst>
      <p:ext uri="{BB962C8B-B14F-4D97-AF65-F5344CB8AC3E}">
        <p14:creationId xmlns:p14="http://schemas.microsoft.com/office/powerpoint/2010/main" val="221035619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dondear rectángulo de esquina diagonal"/>
          <p:cNvSpPr/>
          <p:nvPr/>
        </p:nvSpPr>
        <p:spPr>
          <a:xfrm flipV="1">
            <a:off x="616350" y="1882387"/>
            <a:ext cx="8090626" cy="3816424"/>
          </a:xfrm>
          <a:prstGeom prst="round2DiagRect">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7" name="6 Rectángulo"/>
          <p:cNvSpPr/>
          <p:nvPr/>
        </p:nvSpPr>
        <p:spPr>
          <a:xfrm>
            <a:off x="928662" y="1916832"/>
            <a:ext cx="7429552" cy="1200328"/>
          </a:xfrm>
          <a:prstGeom prst="rect">
            <a:avLst/>
          </a:prstGeom>
        </p:spPr>
        <p:txBody>
          <a:bodyPr wrap="square">
            <a:spAutoFit/>
          </a:bodyPr>
          <a:lstStyle/>
          <a:p>
            <a:pPr>
              <a:spcBef>
                <a:spcPts val="4000"/>
              </a:spcBef>
            </a:pPr>
            <a:endParaRPr lang="es-ES_tradnl" sz="2400" dirty="0"/>
          </a:p>
          <a:p>
            <a:pPr marL="342900" lvl="0" indent="-342900">
              <a:buFont typeface="Arial"/>
              <a:buChar char="•"/>
            </a:pPr>
            <a:endParaRPr lang="es-ES_tradnl" sz="2400" dirty="0"/>
          </a:p>
          <a:p>
            <a:pPr marL="514350" indent="-514350">
              <a:spcBef>
                <a:spcPts val="4000"/>
              </a:spcBef>
              <a:buFont typeface="+mj-lt"/>
              <a:buAutoNum type="romanUcPeriod"/>
            </a:pPr>
            <a:endParaRPr lang="es-ES" sz="2400" b="1" dirty="0" smtClean="0">
              <a:solidFill>
                <a:schemeClr val="accent1"/>
              </a:solidFill>
              <a:latin typeface="Arial Narrow" pitchFamily="34" charset="0"/>
            </a:endParaRPr>
          </a:p>
        </p:txBody>
      </p:sp>
      <p:pic>
        <p:nvPicPr>
          <p:cNvPr id="4" name="Imagen 3" descr="IMG_140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5807" y="124746"/>
            <a:ext cx="3108531" cy="2321804"/>
          </a:xfrm>
          <a:prstGeom prst="rect">
            <a:avLst/>
          </a:prstGeom>
        </p:spPr>
      </p:pic>
      <p:pic>
        <p:nvPicPr>
          <p:cNvPr id="5" name="Imagen 4" descr="Margarita prd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8303" y="0"/>
            <a:ext cx="2531452" cy="2191867"/>
          </a:xfrm>
          <a:prstGeom prst="rect">
            <a:avLst/>
          </a:prstGeom>
        </p:spPr>
      </p:pic>
      <p:pic>
        <p:nvPicPr>
          <p:cNvPr id="6" name="Imagen 5" descr="IMG_103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6435" y="4590197"/>
            <a:ext cx="2051720" cy="2746931"/>
          </a:xfrm>
          <a:prstGeom prst="rect">
            <a:avLst/>
          </a:prstGeom>
        </p:spPr>
      </p:pic>
      <p:pic>
        <p:nvPicPr>
          <p:cNvPr id="9" name="Imagen 8" descr="IMG_048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350" y="2741690"/>
            <a:ext cx="3240360" cy="2420269"/>
          </a:xfrm>
          <a:prstGeom prst="rect">
            <a:avLst/>
          </a:prstGeom>
        </p:spPr>
      </p:pic>
      <p:pic>
        <p:nvPicPr>
          <p:cNvPr id="10" name="Imagen 9" descr="IMG_0925.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6684" y="2446550"/>
            <a:ext cx="3124986" cy="4183866"/>
          </a:xfrm>
          <a:prstGeom prst="rect">
            <a:avLst/>
          </a:prstGeom>
        </p:spPr>
      </p:pic>
      <p:pic>
        <p:nvPicPr>
          <p:cNvPr id="2" name="Imagen 1" descr="280214_199347080114154_195285020520360_498089_2898800_o.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512" y="83862"/>
            <a:ext cx="4005592" cy="2657828"/>
          </a:xfrm>
          <a:prstGeom prst="rect">
            <a:avLst/>
          </a:prstGeom>
        </p:spPr>
      </p:pic>
      <p:pic>
        <p:nvPicPr>
          <p:cNvPr id="3" name="Imagen 2" descr="302773_225632567485605_195285020520360_570411_1508905741_n.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12548" y="1336284"/>
            <a:ext cx="2540248" cy="3825675"/>
          </a:xfrm>
          <a:prstGeom prst="rect">
            <a:avLst/>
          </a:prstGeom>
        </p:spPr>
      </p:pic>
      <p:pic>
        <p:nvPicPr>
          <p:cNvPr id="12" name="Imagen 11" descr="IMG_1244.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3265" y="4589122"/>
            <a:ext cx="3509010" cy="2268878"/>
          </a:xfrm>
          <a:prstGeom prst="rect">
            <a:avLst/>
          </a:prstGeom>
        </p:spPr>
      </p:pic>
    </p:spTree>
    <p:extLst>
      <p:ext uri="{BB962C8B-B14F-4D97-AF65-F5344CB8AC3E}">
        <p14:creationId xmlns:p14="http://schemas.microsoft.com/office/powerpoint/2010/main" val="385864779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dondear rectángulo de esquina diagonal"/>
          <p:cNvSpPr/>
          <p:nvPr/>
        </p:nvSpPr>
        <p:spPr>
          <a:xfrm flipV="1">
            <a:off x="621369" y="1916832"/>
            <a:ext cx="8090626" cy="3816424"/>
          </a:xfrm>
          <a:prstGeom prst="round2DiagRect">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7" name="6 Rectángulo"/>
          <p:cNvSpPr/>
          <p:nvPr/>
        </p:nvSpPr>
        <p:spPr>
          <a:xfrm>
            <a:off x="928662" y="1916832"/>
            <a:ext cx="7429552" cy="5037276"/>
          </a:xfrm>
          <a:prstGeom prst="rect">
            <a:avLst/>
          </a:prstGeom>
        </p:spPr>
        <p:txBody>
          <a:bodyPr wrap="square">
            <a:spAutoFit/>
          </a:bodyPr>
          <a:lstStyle/>
          <a:p>
            <a:pPr marL="514350" indent="-514350">
              <a:spcBef>
                <a:spcPts val="4000"/>
              </a:spcBef>
              <a:buFont typeface="+mj-lt"/>
              <a:buAutoNum type="romanUcPeriod"/>
            </a:pPr>
            <a:r>
              <a:rPr lang="es-ES" sz="2400" b="1" u="sng" dirty="0" smtClean="0">
                <a:solidFill>
                  <a:schemeClr val="accent1"/>
                </a:solidFill>
                <a:latin typeface="Arial Narrow" pitchFamily="34" charset="0"/>
              </a:rPr>
              <a:t>TALLER DEL OTOÑO</a:t>
            </a:r>
          </a:p>
          <a:p>
            <a:pPr lvl="0"/>
            <a:endParaRPr lang="es-ES" sz="2400" dirty="0" smtClean="0">
              <a:latin typeface="Arial Narrow" pitchFamily="34" charset="0"/>
            </a:endParaRPr>
          </a:p>
          <a:p>
            <a:pPr marL="342900" lvl="0" indent="-342900">
              <a:buFont typeface="Arial"/>
              <a:buChar char="•"/>
            </a:pPr>
            <a:r>
              <a:rPr lang="es-ES_tradnl" sz="2400" dirty="0" smtClean="0"/>
              <a:t>Profundizar </a:t>
            </a:r>
            <a:r>
              <a:rPr lang="es-ES_tradnl" sz="2400" dirty="0"/>
              <a:t>en el </a:t>
            </a:r>
            <a:r>
              <a:rPr lang="es-ES_tradnl" sz="2400" b="1" dirty="0"/>
              <a:t>conocimiento del mundo vegetal</a:t>
            </a:r>
            <a:r>
              <a:rPr lang="es-ES_tradnl" sz="2400" dirty="0" smtClean="0"/>
              <a:t>.</a:t>
            </a:r>
          </a:p>
          <a:p>
            <a:pPr marL="342900" lvl="0" indent="-342900">
              <a:buFont typeface="Arial"/>
              <a:buChar char="•"/>
            </a:pPr>
            <a:endParaRPr lang="es-ES_tradnl" sz="2400" dirty="0"/>
          </a:p>
          <a:p>
            <a:pPr marL="342900" lvl="0" indent="-342900">
              <a:buFont typeface="Arial"/>
              <a:buChar char="•"/>
            </a:pPr>
            <a:r>
              <a:rPr lang="es-ES_tradnl" sz="2400" dirty="0" smtClean="0"/>
              <a:t>Transmitir y desarrollar en los niños </a:t>
            </a:r>
            <a:r>
              <a:rPr lang="es-ES_tradnl" sz="2400" dirty="0"/>
              <a:t>actitudes de conservación y </a:t>
            </a:r>
            <a:r>
              <a:rPr lang="es-ES_tradnl" sz="2400" b="1" dirty="0"/>
              <a:t>respeto por la </a:t>
            </a:r>
            <a:r>
              <a:rPr lang="es-ES_tradnl" sz="2400" b="1" dirty="0" smtClean="0"/>
              <a:t>naturaleza</a:t>
            </a:r>
            <a:r>
              <a:rPr lang="es-ES_tradnl" sz="2400" dirty="0" smtClean="0"/>
              <a:t>.</a:t>
            </a:r>
          </a:p>
          <a:p>
            <a:pPr lvl="0"/>
            <a:endParaRPr lang="es-ES_tradnl" sz="2400" dirty="0" smtClean="0"/>
          </a:p>
          <a:p>
            <a:pPr marL="342900" indent="-342900">
              <a:buFont typeface="Arial"/>
              <a:buChar char="•"/>
            </a:pPr>
            <a:r>
              <a:rPr lang="es-ES_tradnl" sz="2400" dirty="0"/>
              <a:t>Desarrollar estrategias para </a:t>
            </a:r>
            <a:r>
              <a:rPr lang="es-ES_tradnl" sz="2400" dirty="0" smtClean="0"/>
              <a:t>el aprendizaje </a:t>
            </a:r>
            <a:r>
              <a:rPr lang="es-ES_tradnl" sz="2400" dirty="0"/>
              <a:t>de la </a:t>
            </a:r>
            <a:r>
              <a:rPr lang="es-ES_tradnl" sz="2400" b="1" dirty="0"/>
              <a:t>Botánica</a:t>
            </a:r>
            <a:r>
              <a:rPr lang="es-ES_tradnl" sz="2400" dirty="0"/>
              <a:t> en el aula.</a:t>
            </a:r>
          </a:p>
          <a:p>
            <a:pPr marL="342900" lvl="0" indent="-342900">
              <a:buFont typeface="Arial"/>
              <a:buChar char="•"/>
            </a:pPr>
            <a:endParaRPr lang="es-ES_tradnl" sz="2400" dirty="0"/>
          </a:p>
          <a:p>
            <a:pPr marL="514350" indent="-514350">
              <a:spcBef>
                <a:spcPts val="4000"/>
              </a:spcBef>
              <a:buFont typeface="+mj-lt"/>
              <a:buAutoNum type="romanUcPeriod"/>
            </a:pPr>
            <a:endParaRPr lang="es-ES" sz="2400" b="1" dirty="0" smtClean="0">
              <a:solidFill>
                <a:schemeClr val="accent1"/>
              </a:solidFill>
              <a:latin typeface="Arial Narrow"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 name="Title 21"/>
          <p:cNvSpPr>
            <a:spLocks noGrp="1"/>
          </p:cNvSpPr>
          <p:nvPr>
            <p:ph type="title"/>
            <p:custDataLst>
              <p:tags r:id="rId2"/>
            </p:custDataLst>
          </p:nvPr>
        </p:nvSpPr>
        <p:spPr>
          <a:xfrm>
            <a:off x="457200" y="274638"/>
            <a:ext cx="8229600" cy="792162"/>
          </a:xfrm>
        </p:spPr>
        <p:txBody>
          <a:bodyPr/>
          <a:lstStyle/>
          <a:p>
            <a:r>
              <a:rPr lang="es-ES_tradnl" dirty="0" smtClean="0"/>
              <a:t>TALLER DEL OTOÑO</a:t>
            </a:r>
            <a:endParaRPr lang="es-ES_tradnl" dirty="0" smtClean="0">
              <a:latin typeface="Arial Narrow" pitchFamily="34" charset="0"/>
            </a:endParaRPr>
          </a:p>
        </p:txBody>
      </p:sp>
      <p:pic>
        <p:nvPicPr>
          <p:cNvPr id="2" name="Imagen 1"/>
          <p:cNvPicPr>
            <a:picLocks noChangeAspect="1"/>
          </p:cNvPicPr>
          <p:nvPr/>
        </p:nvPicPr>
        <p:blipFill>
          <a:blip r:embed="rId4"/>
          <a:stretch>
            <a:fillRect/>
          </a:stretch>
        </p:blipFill>
        <p:spPr>
          <a:xfrm>
            <a:off x="755576" y="1772816"/>
            <a:ext cx="819817" cy="936104"/>
          </a:xfrm>
          <a:prstGeom prst="rect">
            <a:avLst/>
          </a:prstGeom>
        </p:spPr>
      </p:pic>
      <p:sp>
        <p:nvSpPr>
          <p:cNvPr id="3" name="CuadroTexto 2"/>
          <p:cNvSpPr txBox="1"/>
          <p:nvPr/>
        </p:nvSpPr>
        <p:spPr>
          <a:xfrm>
            <a:off x="2473424" y="1586331"/>
            <a:ext cx="6347048" cy="984885"/>
          </a:xfrm>
          <a:prstGeom prst="rect">
            <a:avLst/>
          </a:prstGeom>
          <a:noFill/>
        </p:spPr>
        <p:txBody>
          <a:bodyPr wrap="square" rtlCol="0">
            <a:spAutoFit/>
          </a:bodyPr>
          <a:lstStyle/>
          <a:p>
            <a:pPr marL="285750" indent="-285750">
              <a:buFont typeface="Arial"/>
              <a:buChar char="•"/>
            </a:pPr>
            <a:r>
              <a:rPr lang="es-ES" sz="1600" u="sng" dirty="0" smtClean="0"/>
              <a:t>LOS HABITANTES DE LOS BOSQUES</a:t>
            </a:r>
          </a:p>
          <a:p>
            <a:r>
              <a:rPr lang="es-ES" sz="1400" dirty="0" smtClean="0"/>
              <a:t>Con motivo de la celebración del Año Internacional de los Bosques y </a:t>
            </a:r>
            <a:r>
              <a:rPr lang="es-ES" sz="1400" dirty="0"/>
              <a:t>a</a:t>
            </a:r>
            <a:r>
              <a:rPr lang="es-ES" sz="1400" dirty="0" smtClean="0"/>
              <a:t> través de diversos juegos y actividades guiadas conoceremos los secretos y habitantes de ¡ un bosque mágico! </a:t>
            </a:r>
            <a:endParaRPr lang="es-ES" sz="1400" dirty="0"/>
          </a:p>
        </p:txBody>
      </p:sp>
      <p:sp>
        <p:nvSpPr>
          <p:cNvPr id="43" name="CuadroTexto 42"/>
          <p:cNvSpPr txBox="1"/>
          <p:nvPr/>
        </p:nvSpPr>
        <p:spPr>
          <a:xfrm>
            <a:off x="2483768" y="4555237"/>
            <a:ext cx="6347048" cy="1200328"/>
          </a:xfrm>
          <a:prstGeom prst="rect">
            <a:avLst/>
          </a:prstGeom>
          <a:noFill/>
        </p:spPr>
        <p:txBody>
          <a:bodyPr wrap="square" rtlCol="0">
            <a:spAutoFit/>
          </a:bodyPr>
          <a:lstStyle/>
          <a:p>
            <a:pPr marL="285750" indent="-285750">
              <a:buFont typeface="Arial"/>
              <a:buChar char="•"/>
            </a:pPr>
            <a:r>
              <a:rPr lang="es-ES" sz="1600" u="sng" dirty="0" smtClean="0"/>
              <a:t>¡FÉLIZ CUMPLEANILLOS!</a:t>
            </a:r>
          </a:p>
          <a:p>
            <a:r>
              <a:rPr lang="es-ES_tradnl" sz="1400" dirty="0"/>
              <a:t>Celebraremos juntos el cumpleaños de los árboles más viejecitos del Colegio. </a:t>
            </a:r>
            <a:r>
              <a:rPr lang="es-ES_tradnl" sz="1400" dirty="0" smtClean="0"/>
              <a:t>Conoceremos </a:t>
            </a:r>
            <a:r>
              <a:rPr lang="es-ES_tradnl" sz="1400" dirty="0"/>
              <a:t>sus secretos y participaremos en la divertida fiesta que tenemos preparada.</a:t>
            </a:r>
          </a:p>
          <a:p>
            <a:r>
              <a:rPr lang="es-ES" sz="1400" dirty="0" smtClean="0"/>
              <a:t> </a:t>
            </a:r>
            <a:endParaRPr lang="es-ES" sz="1400" dirty="0"/>
          </a:p>
        </p:txBody>
      </p:sp>
      <p:sp>
        <p:nvSpPr>
          <p:cNvPr id="47" name="CuadroTexto 46"/>
          <p:cNvSpPr txBox="1"/>
          <p:nvPr/>
        </p:nvSpPr>
        <p:spPr>
          <a:xfrm>
            <a:off x="2473424" y="3674981"/>
            <a:ext cx="6347048" cy="1015663"/>
          </a:xfrm>
          <a:prstGeom prst="rect">
            <a:avLst/>
          </a:prstGeom>
          <a:noFill/>
        </p:spPr>
        <p:txBody>
          <a:bodyPr wrap="square" rtlCol="0">
            <a:spAutoFit/>
          </a:bodyPr>
          <a:lstStyle/>
          <a:p>
            <a:pPr marL="285750" indent="-285750">
              <a:buFont typeface="Arial"/>
              <a:buChar char="•"/>
            </a:pPr>
            <a:r>
              <a:rPr lang="es-ES" sz="1600" u="sng" dirty="0" smtClean="0"/>
              <a:t>LOS SECRETOS DE LAS HOJAS</a:t>
            </a:r>
          </a:p>
          <a:p>
            <a:r>
              <a:rPr lang="es-ES_tradnl" sz="1400" dirty="0"/>
              <a:t>A través de sencillas explicaciones y actividades, y con la ayuda de un cuaderno de campo, </a:t>
            </a:r>
            <a:r>
              <a:rPr lang="es-ES_tradnl" sz="1400" dirty="0" smtClean="0"/>
              <a:t>nuestros hijos aprenderán </a:t>
            </a:r>
            <a:r>
              <a:rPr lang="es-ES_tradnl" sz="1400" dirty="0"/>
              <a:t>las funciones de las hojas y sus características más importantes. </a:t>
            </a:r>
            <a:endParaRPr lang="es-ES" sz="1400" dirty="0"/>
          </a:p>
        </p:txBody>
      </p:sp>
      <p:sp>
        <p:nvSpPr>
          <p:cNvPr id="48" name="CuadroTexto 47"/>
          <p:cNvSpPr txBox="1"/>
          <p:nvPr/>
        </p:nvSpPr>
        <p:spPr>
          <a:xfrm>
            <a:off x="2469232" y="2541045"/>
            <a:ext cx="6347048" cy="1200328"/>
          </a:xfrm>
          <a:prstGeom prst="rect">
            <a:avLst/>
          </a:prstGeom>
          <a:noFill/>
        </p:spPr>
        <p:txBody>
          <a:bodyPr wrap="square" rtlCol="0">
            <a:spAutoFit/>
          </a:bodyPr>
          <a:lstStyle/>
          <a:p>
            <a:pPr marL="285750" indent="-285750">
              <a:buFont typeface="Arial"/>
              <a:buChar char="•"/>
            </a:pPr>
            <a:r>
              <a:rPr lang="es-ES" sz="1600" u="sng" dirty="0" smtClean="0"/>
              <a:t>LA VIDA DE UN ÁRBOL</a:t>
            </a:r>
          </a:p>
          <a:p>
            <a:r>
              <a:rPr lang="es-ES_tradnl" sz="1400" dirty="0"/>
              <a:t>A través de actividades lúdicas, los más pequeños aprenderán conceptos elementales del mundo de </a:t>
            </a:r>
            <a:r>
              <a:rPr lang="es-ES_tradnl" sz="1400" dirty="0" smtClean="0"/>
              <a:t>los árboles y las plantas, </a:t>
            </a:r>
            <a:r>
              <a:rPr lang="es-ES_tradnl" sz="1400" dirty="0"/>
              <a:t>a la vez que desarrollan su capacidad de observación y su interés por la </a:t>
            </a:r>
            <a:r>
              <a:rPr lang="es-ES_tradnl" sz="1400" dirty="0" smtClean="0"/>
              <a:t>naturaleza.¡¡ “Plantarán” sus propias semillas!!</a:t>
            </a:r>
            <a:r>
              <a:rPr lang="es-ES" sz="1400" dirty="0" smtClean="0"/>
              <a:t> </a:t>
            </a:r>
            <a:endParaRPr lang="es-ES" sz="1400" dirty="0"/>
          </a:p>
        </p:txBody>
      </p:sp>
      <p:sp>
        <p:nvSpPr>
          <p:cNvPr id="49" name="CuadroTexto 48"/>
          <p:cNvSpPr txBox="1"/>
          <p:nvPr/>
        </p:nvSpPr>
        <p:spPr>
          <a:xfrm>
            <a:off x="2483768" y="5498070"/>
            <a:ext cx="6347048" cy="1415772"/>
          </a:xfrm>
          <a:prstGeom prst="rect">
            <a:avLst/>
          </a:prstGeom>
          <a:noFill/>
        </p:spPr>
        <p:txBody>
          <a:bodyPr wrap="square" rtlCol="0">
            <a:spAutoFit/>
          </a:bodyPr>
          <a:lstStyle/>
          <a:p>
            <a:pPr marL="285750" indent="-285750">
              <a:buFont typeface="Arial"/>
              <a:buChar char="•"/>
            </a:pPr>
            <a:r>
              <a:rPr lang="es-ES" sz="1600" u="sng" dirty="0" smtClean="0"/>
              <a:t>PEQUEÑOS BOTÁNICOS</a:t>
            </a:r>
          </a:p>
          <a:p>
            <a:r>
              <a:rPr lang="es-ES_tradnl" sz="1400" dirty="0" smtClean="0"/>
              <a:t>Esta </a:t>
            </a:r>
            <a:r>
              <a:rPr lang="es-ES_tradnl" sz="1400" dirty="0"/>
              <a:t>actividad  estimula la capacidad de observación </a:t>
            </a:r>
            <a:r>
              <a:rPr lang="es-ES_tradnl" sz="1400" dirty="0" smtClean="0"/>
              <a:t>de nuestros hijos </a:t>
            </a:r>
            <a:r>
              <a:rPr lang="es-ES_tradnl" sz="1400" dirty="0"/>
              <a:t>mediante el juego y utilizando los recursos </a:t>
            </a:r>
            <a:r>
              <a:rPr lang="es-ES_tradnl" sz="1400" dirty="0" smtClean="0"/>
              <a:t>que se </a:t>
            </a:r>
            <a:r>
              <a:rPr lang="es-ES_tradnl" sz="1400" dirty="0"/>
              <a:t>proporcionan </a:t>
            </a:r>
            <a:r>
              <a:rPr lang="es-ES_tradnl" sz="1400" dirty="0" smtClean="0"/>
              <a:t>el aula y con ayuda de un cuaderno de campo. </a:t>
            </a:r>
            <a:r>
              <a:rPr lang="es-ES_tradnl" sz="1400" dirty="0"/>
              <a:t>Cada alumno se convierte en un explorador del mundo vegetal recreando el trabajo de campo de un </a:t>
            </a:r>
            <a:r>
              <a:rPr lang="es-ES_tradnl" sz="1400" dirty="0" smtClean="0"/>
              <a:t>botánico. </a:t>
            </a:r>
            <a:endParaRPr lang="es-ES_tradnl" sz="1400" dirty="0"/>
          </a:p>
          <a:p>
            <a:r>
              <a:rPr lang="es-ES" sz="1400" dirty="0" smtClean="0"/>
              <a:t> </a:t>
            </a:r>
            <a:endParaRPr lang="es-ES" sz="1400" dirty="0"/>
          </a:p>
        </p:txBody>
      </p:sp>
      <p:pic>
        <p:nvPicPr>
          <p:cNvPr id="5" name="Imagen 4" descr="Lossecretosdelasho_849.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899" y="3729856"/>
            <a:ext cx="819817" cy="825381"/>
          </a:xfrm>
          <a:prstGeom prst="rect">
            <a:avLst/>
          </a:prstGeom>
        </p:spPr>
      </p:pic>
      <p:pic>
        <p:nvPicPr>
          <p:cNvPr id="8" name="Imagen 7" descr="Pinchosytram_73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8086" y="5735680"/>
            <a:ext cx="823441" cy="829030"/>
          </a:xfrm>
          <a:prstGeom prst="rect">
            <a:avLst/>
          </a:prstGeom>
        </p:spPr>
      </p:pic>
      <p:sp>
        <p:nvSpPr>
          <p:cNvPr id="9" name="CuadroTexto 8"/>
          <p:cNvSpPr txBox="1"/>
          <p:nvPr/>
        </p:nvSpPr>
        <p:spPr>
          <a:xfrm>
            <a:off x="1688622" y="1987047"/>
            <a:ext cx="576064" cy="369332"/>
          </a:xfrm>
          <a:prstGeom prst="rect">
            <a:avLst/>
          </a:prstGeom>
          <a:noFill/>
        </p:spPr>
        <p:txBody>
          <a:bodyPr wrap="square" rtlCol="0">
            <a:spAutoFit/>
          </a:bodyPr>
          <a:lstStyle/>
          <a:p>
            <a:r>
              <a:rPr lang="es-ES" dirty="0" smtClean="0">
                <a:sym typeface="Wingdings"/>
              </a:rPr>
              <a:t></a:t>
            </a:r>
            <a:endParaRPr lang="es-ES" dirty="0"/>
          </a:p>
        </p:txBody>
      </p:sp>
      <p:sp>
        <p:nvSpPr>
          <p:cNvPr id="60" name="CuadroTexto 59"/>
          <p:cNvSpPr txBox="1"/>
          <p:nvPr/>
        </p:nvSpPr>
        <p:spPr>
          <a:xfrm>
            <a:off x="1719867" y="2996952"/>
            <a:ext cx="576064" cy="369332"/>
          </a:xfrm>
          <a:prstGeom prst="rect">
            <a:avLst/>
          </a:prstGeom>
          <a:noFill/>
        </p:spPr>
        <p:txBody>
          <a:bodyPr wrap="square" rtlCol="0">
            <a:spAutoFit/>
          </a:bodyPr>
          <a:lstStyle/>
          <a:p>
            <a:r>
              <a:rPr lang="es-ES" dirty="0" smtClean="0">
                <a:sym typeface="Wingdings"/>
              </a:rPr>
              <a:t></a:t>
            </a:r>
            <a:endParaRPr lang="es-ES" dirty="0"/>
          </a:p>
        </p:txBody>
      </p:sp>
      <p:sp>
        <p:nvSpPr>
          <p:cNvPr id="61" name="CuadroTexto 60"/>
          <p:cNvSpPr txBox="1"/>
          <p:nvPr/>
        </p:nvSpPr>
        <p:spPr>
          <a:xfrm>
            <a:off x="1719867" y="4005064"/>
            <a:ext cx="576064" cy="369332"/>
          </a:xfrm>
          <a:prstGeom prst="rect">
            <a:avLst/>
          </a:prstGeom>
          <a:noFill/>
        </p:spPr>
        <p:txBody>
          <a:bodyPr wrap="square" rtlCol="0">
            <a:spAutoFit/>
          </a:bodyPr>
          <a:lstStyle/>
          <a:p>
            <a:r>
              <a:rPr lang="es-ES" dirty="0" smtClean="0">
                <a:sym typeface="Wingdings"/>
              </a:rPr>
              <a:t></a:t>
            </a:r>
            <a:endParaRPr lang="es-ES" dirty="0"/>
          </a:p>
        </p:txBody>
      </p:sp>
      <p:sp>
        <p:nvSpPr>
          <p:cNvPr id="64" name="CuadroTexto 63"/>
          <p:cNvSpPr txBox="1"/>
          <p:nvPr/>
        </p:nvSpPr>
        <p:spPr>
          <a:xfrm>
            <a:off x="1701363" y="4851740"/>
            <a:ext cx="576064" cy="369332"/>
          </a:xfrm>
          <a:prstGeom prst="rect">
            <a:avLst/>
          </a:prstGeom>
          <a:noFill/>
        </p:spPr>
        <p:txBody>
          <a:bodyPr wrap="square" rtlCol="0">
            <a:spAutoFit/>
          </a:bodyPr>
          <a:lstStyle/>
          <a:p>
            <a:r>
              <a:rPr lang="es-ES" dirty="0" smtClean="0">
                <a:sym typeface="Wingdings"/>
              </a:rPr>
              <a:t></a:t>
            </a:r>
            <a:endParaRPr lang="es-ES" dirty="0"/>
          </a:p>
        </p:txBody>
      </p:sp>
      <p:sp>
        <p:nvSpPr>
          <p:cNvPr id="65" name="CuadroTexto 64"/>
          <p:cNvSpPr txBox="1"/>
          <p:nvPr/>
        </p:nvSpPr>
        <p:spPr>
          <a:xfrm>
            <a:off x="1719867" y="5775702"/>
            <a:ext cx="576064" cy="369332"/>
          </a:xfrm>
          <a:prstGeom prst="rect">
            <a:avLst/>
          </a:prstGeom>
          <a:noFill/>
        </p:spPr>
        <p:txBody>
          <a:bodyPr wrap="square" rtlCol="0">
            <a:spAutoFit/>
          </a:bodyPr>
          <a:lstStyle/>
          <a:p>
            <a:r>
              <a:rPr lang="es-ES" dirty="0" smtClean="0">
                <a:sym typeface="Wingdings"/>
              </a:rPr>
              <a:t></a:t>
            </a:r>
            <a:endParaRPr lang="es-ES" dirty="0"/>
          </a:p>
        </p:txBody>
      </p:sp>
      <p:pic>
        <p:nvPicPr>
          <p:cNvPr id="10" name="Imagen 9" descr="manos en tierra.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267" y="2823425"/>
            <a:ext cx="797307" cy="776908"/>
          </a:xfrm>
          <a:prstGeom prst="rect">
            <a:avLst/>
          </a:prstGeom>
        </p:spPr>
      </p:pic>
      <p:pic>
        <p:nvPicPr>
          <p:cNvPr id="11" name="Imagen 10" descr="hoja-en-otoño.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6216" y="47328"/>
            <a:ext cx="1816307" cy="1362230"/>
          </a:xfrm>
          <a:prstGeom prst="rect">
            <a:avLst/>
          </a:prstGeom>
        </p:spPr>
      </p:pic>
      <p:pic>
        <p:nvPicPr>
          <p:cNvPr id="4" name="Imagen 3" descr="anillos-tronco-arbol-300x296.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3899" y="4690644"/>
            <a:ext cx="875499" cy="863825"/>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dondear rectángulo de esquina diagonal"/>
          <p:cNvSpPr/>
          <p:nvPr/>
        </p:nvSpPr>
        <p:spPr>
          <a:xfrm flipV="1">
            <a:off x="621369" y="1052736"/>
            <a:ext cx="8090626" cy="4608512"/>
          </a:xfrm>
          <a:prstGeom prst="round2DiagRect">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7" name="6 Rectángulo"/>
          <p:cNvSpPr/>
          <p:nvPr/>
        </p:nvSpPr>
        <p:spPr>
          <a:xfrm>
            <a:off x="827584" y="1412776"/>
            <a:ext cx="7429552" cy="5037276"/>
          </a:xfrm>
          <a:prstGeom prst="rect">
            <a:avLst/>
          </a:prstGeom>
        </p:spPr>
        <p:txBody>
          <a:bodyPr wrap="square">
            <a:spAutoFit/>
          </a:bodyPr>
          <a:lstStyle/>
          <a:p>
            <a:pPr lvl="0"/>
            <a:endParaRPr lang="es-ES" sz="2400" dirty="0" smtClean="0"/>
          </a:p>
          <a:p>
            <a:pPr marL="342900" lvl="0" indent="-342900">
              <a:buFont typeface="Arial"/>
              <a:buChar char="•"/>
            </a:pPr>
            <a:r>
              <a:rPr lang="es-ES" sz="2400" dirty="0" smtClean="0"/>
              <a:t>I</a:t>
            </a:r>
            <a:r>
              <a:rPr lang="es-ES_tradnl" sz="2400" dirty="0" err="1" smtClean="0"/>
              <a:t>nculcar</a:t>
            </a:r>
            <a:r>
              <a:rPr lang="es-ES_tradnl" sz="2400" dirty="0" smtClean="0"/>
              <a:t> el amor por la Navidad y las tradiciones navideñas</a:t>
            </a:r>
          </a:p>
          <a:p>
            <a:pPr marL="342900" lvl="0" indent="-342900">
              <a:buFont typeface="Arial"/>
              <a:buChar char="•"/>
            </a:pPr>
            <a:endParaRPr lang="es-ES_tradnl" sz="2400" dirty="0" smtClean="0"/>
          </a:p>
          <a:p>
            <a:pPr marL="342900" indent="-342900">
              <a:buFont typeface="Arial"/>
              <a:buChar char="•"/>
            </a:pPr>
            <a:r>
              <a:rPr lang="es-ES_tradnl" sz="2400" dirty="0"/>
              <a:t>Conocimiento del Misterio mediante la realización </a:t>
            </a:r>
            <a:r>
              <a:rPr lang="es-ES_tradnl" sz="2400" dirty="0" smtClean="0"/>
              <a:t>de Uno  </a:t>
            </a:r>
            <a:r>
              <a:rPr lang="es-ES_tradnl" sz="2400" dirty="0"/>
              <a:t>aplicando </a:t>
            </a:r>
            <a:r>
              <a:rPr lang="es-ES_tradnl" sz="2400" dirty="0" smtClean="0"/>
              <a:t>distintos materiales </a:t>
            </a:r>
            <a:r>
              <a:rPr lang="es-ES_tradnl" sz="2400" dirty="0"/>
              <a:t>y </a:t>
            </a:r>
            <a:r>
              <a:rPr lang="es-ES_tradnl" sz="2400" dirty="0" smtClean="0"/>
              <a:t>técnicas manuales</a:t>
            </a:r>
          </a:p>
          <a:p>
            <a:pPr marL="342900" indent="-342900">
              <a:buFont typeface="Arial"/>
              <a:buChar char="•"/>
            </a:pPr>
            <a:endParaRPr lang="es-ES_tradnl" sz="2400" dirty="0" smtClean="0"/>
          </a:p>
          <a:p>
            <a:pPr marL="342900" lvl="0" indent="-342900">
              <a:buFont typeface="Arial"/>
              <a:buChar char="•"/>
            </a:pPr>
            <a:r>
              <a:rPr lang="es-ES_tradnl" sz="2400" dirty="0" smtClean="0"/>
              <a:t>Sentir y compartir la alegría de la llegada de Jesús mediante villancicos tradicionales, realizando postales navideñas,</a:t>
            </a:r>
            <a:r>
              <a:rPr lang="es-ES" sz="2400" dirty="0" smtClean="0"/>
              <a:t>…</a:t>
            </a:r>
            <a:r>
              <a:rPr lang="es-ES_tradnl" sz="2400" dirty="0" smtClean="0"/>
              <a:t> </a:t>
            </a:r>
            <a:endParaRPr lang="es-ES_tradnl" sz="2400" dirty="0"/>
          </a:p>
          <a:p>
            <a:pPr marL="514350" indent="-514350">
              <a:spcBef>
                <a:spcPts val="4000"/>
              </a:spcBef>
              <a:buFont typeface="+mj-lt"/>
              <a:buAutoNum type="romanUcPeriod"/>
            </a:pPr>
            <a:endParaRPr lang="es-ES" sz="2400" b="1" dirty="0" smtClean="0">
              <a:solidFill>
                <a:schemeClr val="accent1"/>
              </a:solidFill>
              <a:latin typeface="Arial Narrow" pitchFamily="34" charset="0"/>
            </a:endParaRPr>
          </a:p>
        </p:txBody>
      </p:sp>
      <p:sp>
        <p:nvSpPr>
          <p:cNvPr id="2" name="CuadroTexto 1"/>
          <p:cNvSpPr txBox="1"/>
          <p:nvPr/>
        </p:nvSpPr>
        <p:spPr>
          <a:xfrm>
            <a:off x="928001" y="1181943"/>
            <a:ext cx="7429552" cy="461665"/>
          </a:xfrm>
          <a:prstGeom prst="rect">
            <a:avLst/>
          </a:prstGeom>
          <a:noFill/>
        </p:spPr>
        <p:txBody>
          <a:bodyPr wrap="square" rtlCol="0">
            <a:spAutoFit/>
          </a:bodyPr>
          <a:lstStyle/>
          <a:p>
            <a:pPr>
              <a:spcBef>
                <a:spcPts val="4000"/>
              </a:spcBef>
            </a:pPr>
            <a:r>
              <a:rPr lang="es-ES" sz="2400" b="1" dirty="0">
                <a:solidFill>
                  <a:schemeClr val="accent1"/>
                </a:solidFill>
                <a:latin typeface="Arial Narrow" pitchFamily="34" charset="0"/>
              </a:rPr>
              <a:t>II. </a:t>
            </a:r>
            <a:r>
              <a:rPr lang="es-ES" sz="2400" b="1" u="sng" dirty="0">
                <a:solidFill>
                  <a:schemeClr val="accent1"/>
                </a:solidFill>
                <a:latin typeface="Arial Narrow" pitchFamily="34" charset="0"/>
              </a:rPr>
              <a:t>TALLER DE NAVIDAD</a:t>
            </a:r>
            <a:endParaRPr lang="es-ES" sz="2400" dirty="0">
              <a:latin typeface="Arial Narrow" pitchFamily="34" charset="0"/>
            </a:endParaRPr>
          </a:p>
        </p:txBody>
      </p:sp>
    </p:spTree>
    <p:extLst>
      <p:ext uri="{BB962C8B-B14F-4D97-AF65-F5344CB8AC3E}">
        <p14:creationId xmlns:p14="http://schemas.microsoft.com/office/powerpoint/2010/main" val="72177436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21"/>
          <p:cNvSpPr>
            <a:spLocks noGrp="1"/>
          </p:cNvSpPr>
          <p:nvPr>
            <p:ph type="title"/>
            <p:custDataLst>
              <p:tags r:id="rId1"/>
            </p:custDataLst>
          </p:nvPr>
        </p:nvSpPr>
        <p:spPr>
          <a:xfrm>
            <a:off x="457200" y="274638"/>
            <a:ext cx="8229600" cy="792162"/>
          </a:xfrm>
        </p:spPr>
        <p:txBody>
          <a:bodyPr/>
          <a:lstStyle/>
          <a:p>
            <a:r>
              <a:rPr lang="es-ES" dirty="0" smtClean="0"/>
              <a:t>T</a:t>
            </a:r>
            <a:r>
              <a:rPr lang="es-ES_tradnl" dirty="0" smtClean="0"/>
              <a:t>ALLER DE NAVIDAD</a:t>
            </a:r>
            <a:br>
              <a:rPr lang="es-ES_tradnl" dirty="0" smtClean="0"/>
            </a:br>
            <a:endParaRPr lang="es-ES_tradnl" sz="1800" dirty="0" smtClean="0"/>
          </a:p>
        </p:txBody>
      </p:sp>
      <p:sp>
        <p:nvSpPr>
          <p:cNvPr id="43" name="CuadroTexto 42"/>
          <p:cNvSpPr txBox="1"/>
          <p:nvPr/>
        </p:nvSpPr>
        <p:spPr>
          <a:xfrm>
            <a:off x="2483768" y="4446925"/>
            <a:ext cx="6347048" cy="769441"/>
          </a:xfrm>
          <a:prstGeom prst="rect">
            <a:avLst/>
          </a:prstGeom>
          <a:noFill/>
        </p:spPr>
        <p:txBody>
          <a:bodyPr wrap="square" rtlCol="0">
            <a:spAutoFit/>
          </a:bodyPr>
          <a:lstStyle/>
          <a:p>
            <a:pPr marL="285750" indent="-285750">
              <a:buFont typeface="Arial"/>
              <a:buChar char="•"/>
            </a:pPr>
            <a:r>
              <a:rPr lang="es-ES" sz="1600" u="sng" dirty="0" smtClean="0"/>
              <a:t>¡F</a:t>
            </a:r>
            <a:r>
              <a:rPr lang="es-ES" sz="1600" u="sng" dirty="0"/>
              <a:t>E</a:t>
            </a:r>
            <a:r>
              <a:rPr lang="es-ES" sz="1600" u="sng" dirty="0" smtClean="0"/>
              <a:t>LIZ NAVIDAD!</a:t>
            </a:r>
          </a:p>
          <a:p>
            <a:r>
              <a:rPr lang="es-ES" sz="1400" dirty="0" smtClean="0"/>
              <a:t>Nuestros hijos realizarán unas postales navideñas muy creativas con las que felicitarán la Navidad a sus seres más queridos. </a:t>
            </a:r>
            <a:endParaRPr lang="es-ES" sz="1400" dirty="0"/>
          </a:p>
        </p:txBody>
      </p:sp>
      <p:sp>
        <p:nvSpPr>
          <p:cNvPr id="48" name="CuadroTexto 47"/>
          <p:cNvSpPr txBox="1"/>
          <p:nvPr/>
        </p:nvSpPr>
        <p:spPr>
          <a:xfrm>
            <a:off x="2457789" y="2428936"/>
            <a:ext cx="6347048" cy="984885"/>
          </a:xfrm>
          <a:prstGeom prst="rect">
            <a:avLst/>
          </a:prstGeom>
          <a:noFill/>
        </p:spPr>
        <p:txBody>
          <a:bodyPr wrap="square" rtlCol="0">
            <a:spAutoFit/>
          </a:bodyPr>
          <a:lstStyle/>
          <a:p>
            <a:pPr marL="285750" indent="-285750">
              <a:buFont typeface="Arial"/>
              <a:buChar char="•"/>
            </a:pPr>
            <a:r>
              <a:rPr lang="es-ES" sz="1600" u="sng" dirty="0" smtClean="0"/>
              <a:t>¡ARMAMOS EL BELÉN!</a:t>
            </a:r>
          </a:p>
          <a:p>
            <a:r>
              <a:rPr lang="es-ES_tradnl" sz="1400" dirty="0" smtClean="0"/>
              <a:t>Prepararemos nuestros corazones para la llegada de la Navidad escuchando villancicos tradicionales mientras nuestros hijos realizan su propio </a:t>
            </a:r>
            <a:r>
              <a:rPr lang="es-ES_tradnl" sz="1400" dirty="0"/>
              <a:t>M</a:t>
            </a:r>
            <a:r>
              <a:rPr lang="es-ES_tradnl" sz="1400" dirty="0" smtClean="0"/>
              <a:t>isterio aplicando diversas técnicas y materiales.</a:t>
            </a:r>
            <a:endParaRPr lang="es-ES" sz="1400" dirty="0"/>
          </a:p>
        </p:txBody>
      </p:sp>
      <p:sp>
        <p:nvSpPr>
          <p:cNvPr id="49" name="CuadroTexto 48"/>
          <p:cNvSpPr txBox="1"/>
          <p:nvPr/>
        </p:nvSpPr>
        <p:spPr>
          <a:xfrm>
            <a:off x="2483768" y="5498070"/>
            <a:ext cx="6347048" cy="769441"/>
          </a:xfrm>
          <a:prstGeom prst="rect">
            <a:avLst/>
          </a:prstGeom>
          <a:noFill/>
        </p:spPr>
        <p:txBody>
          <a:bodyPr wrap="square" rtlCol="0">
            <a:spAutoFit/>
          </a:bodyPr>
          <a:lstStyle/>
          <a:p>
            <a:pPr marL="285750" indent="-285750">
              <a:buFont typeface="Arial"/>
              <a:buChar char="•"/>
            </a:pPr>
            <a:r>
              <a:rPr lang="es-ES" sz="1600" u="sng" dirty="0" smtClean="0"/>
              <a:t>LOS BELENES DE NUESTRA CIUDAD</a:t>
            </a:r>
          </a:p>
          <a:p>
            <a:r>
              <a:rPr lang="es-ES_tradnl" sz="1400" dirty="0" smtClean="0"/>
              <a:t>Visitaremos uno de los preciosos Belenes que se exponen en nuestra ciudad.¡ Feliz Navidad!</a:t>
            </a:r>
            <a:endParaRPr lang="es-ES" sz="1400" dirty="0"/>
          </a:p>
        </p:txBody>
      </p:sp>
      <p:sp>
        <p:nvSpPr>
          <p:cNvPr id="60" name="CuadroTexto 59"/>
          <p:cNvSpPr txBox="1"/>
          <p:nvPr/>
        </p:nvSpPr>
        <p:spPr>
          <a:xfrm>
            <a:off x="1763688" y="2655858"/>
            <a:ext cx="576064" cy="369332"/>
          </a:xfrm>
          <a:prstGeom prst="rect">
            <a:avLst/>
          </a:prstGeom>
          <a:noFill/>
        </p:spPr>
        <p:txBody>
          <a:bodyPr wrap="square" rtlCol="0">
            <a:spAutoFit/>
          </a:bodyPr>
          <a:lstStyle/>
          <a:p>
            <a:r>
              <a:rPr lang="es-ES" dirty="0" smtClean="0">
                <a:sym typeface="Wingdings"/>
              </a:rPr>
              <a:t></a:t>
            </a:r>
            <a:endParaRPr lang="es-ES" dirty="0"/>
          </a:p>
        </p:txBody>
      </p:sp>
      <p:sp>
        <p:nvSpPr>
          <p:cNvPr id="64" name="CuadroTexto 63"/>
          <p:cNvSpPr txBox="1"/>
          <p:nvPr/>
        </p:nvSpPr>
        <p:spPr>
          <a:xfrm>
            <a:off x="1690109" y="4482408"/>
            <a:ext cx="576064" cy="369332"/>
          </a:xfrm>
          <a:prstGeom prst="rect">
            <a:avLst/>
          </a:prstGeom>
          <a:noFill/>
        </p:spPr>
        <p:txBody>
          <a:bodyPr wrap="square" rtlCol="0">
            <a:spAutoFit/>
          </a:bodyPr>
          <a:lstStyle/>
          <a:p>
            <a:r>
              <a:rPr lang="es-ES" dirty="0" smtClean="0">
                <a:sym typeface="Wingdings"/>
              </a:rPr>
              <a:t></a:t>
            </a:r>
            <a:endParaRPr lang="es-ES" dirty="0"/>
          </a:p>
        </p:txBody>
      </p:sp>
      <p:sp>
        <p:nvSpPr>
          <p:cNvPr id="65" name="CuadroTexto 64"/>
          <p:cNvSpPr txBox="1"/>
          <p:nvPr/>
        </p:nvSpPr>
        <p:spPr>
          <a:xfrm>
            <a:off x="1702851" y="5498070"/>
            <a:ext cx="576064" cy="369332"/>
          </a:xfrm>
          <a:prstGeom prst="rect">
            <a:avLst/>
          </a:prstGeom>
          <a:noFill/>
        </p:spPr>
        <p:txBody>
          <a:bodyPr wrap="square" rtlCol="0">
            <a:spAutoFit/>
          </a:bodyPr>
          <a:lstStyle/>
          <a:p>
            <a:r>
              <a:rPr lang="es-ES" dirty="0" smtClean="0">
                <a:sym typeface="Wingdings"/>
              </a:rPr>
              <a:t></a:t>
            </a:r>
            <a:endParaRPr lang="es-ES" dirty="0"/>
          </a:p>
        </p:txBody>
      </p:sp>
      <p:pic>
        <p:nvPicPr>
          <p:cNvPr id="4" name="Imagen 3" descr="peseb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4168" y="15032"/>
            <a:ext cx="1728192" cy="1296144"/>
          </a:xfrm>
          <a:prstGeom prst="rect">
            <a:avLst/>
          </a:prstGeom>
        </p:spPr>
      </p:pic>
      <p:pic>
        <p:nvPicPr>
          <p:cNvPr id="10" name="Imagen 9" descr="belen-imaginariu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661" y="1641995"/>
            <a:ext cx="1198529" cy="1198529"/>
          </a:xfrm>
          <a:prstGeom prst="rect">
            <a:avLst/>
          </a:prstGeom>
        </p:spPr>
      </p:pic>
      <p:pic>
        <p:nvPicPr>
          <p:cNvPr id="11" name="Imagen 10" descr="postal-navideña-felicitacion-300x20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617" y="4176093"/>
            <a:ext cx="1350135" cy="909091"/>
          </a:xfrm>
          <a:prstGeom prst="rect">
            <a:avLst/>
          </a:prstGeom>
        </p:spPr>
      </p:pic>
      <p:pic>
        <p:nvPicPr>
          <p:cNvPr id="12" name="Imagen 11" descr="fotos-madrid-belenes-comunidad-navidad-2009-018-150x15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661" y="5161333"/>
            <a:ext cx="1096516" cy="1096516"/>
          </a:xfrm>
          <a:prstGeom prst="rect">
            <a:avLst/>
          </a:prstGeom>
        </p:spPr>
      </p:pic>
      <p:pic>
        <p:nvPicPr>
          <p:cNvPr id="13" name="Imagen 12" descr="Belen_2010.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829" y="2870033"/>
            <a:ext cx="1262923" cy="947192"/>
          </a:xfrm>
          <a:prstGeom prst="rect">
            <a:avLst/>
          </a:prstGeom>
        </p:spPr>
      </p:pic>
    </p:spTree>
    <p:extLst>
      <p:ext uri="{BB962C8B-B14F-4D97-AF65-F5344CB8AC3E}">
        <p14:creationId xmlns:p14="http://schemas.microsoft.com/office/powerpoint/2010/main" val="343883646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dondear rectángulo de esquina diagonal"/>
          <p:cNvSpPr/>
          <p:nvPr/>
        </p:nvSpPr>
        <p:spPr>
          <a:xfrm flipV="1">
            <a:off x="621369" y="1124744"/>
            <a:ext cx="8090626" cy="4824536"/>
          </a:xfrm>
          <a:prstGeom prst="round2DiagRect">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7" name="6 Rectángulo"/>
          <p:cNvSpPr/>
          <p:nvPr/>
        </p:nvSpPr>
        <p:spPr>
          <a:xfrm>
            <a:off x="928662" y="1268760"/>
            <a:ext cx="7429552" cy="6288901"/>
          </a:xfrm>
          <a:prstGeom prst="rect">
            <a:avLst/>
          </a:prstGeom>
        </p:spPr>
        <p:txBody>
          <a:bodyPr wrap="square">
            <a:spAutoFit/>
          </a:bodyPr>
          <a:lstStyle/>
          <a:p>
            <a:pPr marL="514350" indent="-514350">
              <a:spcBef>
                <a:spcPts val="4000"/>
              </a:spcBef>
              <a:buAutoNum type="romanUcPeriod" startAt="3"/>
            </a:pPr>
            <a:r>
              <a:rPr lang="es-ES" sz="2400" b="1" u="sng" dirty="0" smtClean="0">
                <a:solidFill>
                  <a:schemeClr val="accent1"/>
                </a:solidFill>
                <a:latin typeface="Arial Narrow" pitchFamily="34" charset="0"/>
              </a:rPr>
              <a:t>TALLER “REVOLUCIÓN EN LA COCINA”</a:t>
            </a:r>
          </a:p>
          <a:p>
            <a:pPr marL="514350" indent="-514350">
              <a:spcBef>
                <a:spcPts val="4000"/>
              </a:spcBef>
              <a:buFont typeface="Arial"/>
              <a:buChar char="•"/>
            </a:pPr>
            <a:r>
              <a:rPr lang="es-ES_tradnl" sz="2400" dirty="0" smtClean="0"/>
              <a:t>Inculcar el </a:t>
            </a:r>
            <a:r>
              <a:rPr lang="es-ES_tradnl" sz="2400" b="1" dirty="0" smtClean="0"/>
              <a:t>amor por la cocina y la comida sana y equilibrada</a:t>
            </a:r>
          </a:p>
          <a:p>
            <a:pPr marL="342900" lvl="0" indent="-342900">
              <a:buFont typeface="Arial"/>
              <a:buChar char="•"/>
            </a:pPr>
            <a:endParaRPr lang="es-ES" sz="2400" dirty="0">
              <a:latin typeface="Arial Narrow" pitchFamily="34" charset="0"/>
            </a:endParaRPr>
          </a:p>
          <a:p>
            <a:pPr marL="342900" lvl="0" indent="-342900">
              <a:buFont typeface="Arial"/>
              <a:buChar char="•"/>
            </a:pPr>
            <a:r>
              <a:rPr lang="es-ES_tradnl" sz="2400" dirty="0"/>
              <a:t> </a:t>
            </a:r>
            <a:r>
              <a:rPr lang="es-ES_tradnl" sz="2400" dirty="0" smtClean="0"/>
              <a:t>Profundizar, mediante juegos, </a:t>
            </a:r>
            <a:r>
              <a:rPr lang="es-ES_tradnl" sz="2400" dirty="0"/>
              <a:t>en el </a:t>
            </a:r>
            <a:r>
              <a:rPr lang="es-ES_tradnl" sz="2400" dirty="0" smtClean="0"/>
              <a:t>conocimiento de los productos del mercado (frutas, verduras, carne, pescado)</a:t>
            </a:r>
            <a:endParaRPr lang="es-ES_tradnl" sz="2400" b="1" dirty="0" smtClean="0"/>
          </a:p>
          <a:p>
            <a:pPr marL="342900" lvl="0" indent="-342900">
              <a:buFont typeface="Arial"/>
              <a:buChar char="•"/>
            </a:pPr>
            <a:endParaRPr lang="es-ES_tradnl" sz="2400" b="1" dirty="0"/>
          </a:p>
          <a:p>
            <a:pPr marL="342900" lvl="0" indent="-342900">
              <a:buFont typeface="Arial"/>
              <a:buChar char="•"/>
            </a:pPr>
            <a:r>
              <a:rPr lang="es-ES_tradnl" sz="2400" dirty="0" smtClean="0"/>
              <a:t>Aprendizaje de </a:t>
            </a:r>
            <a:r>
              <a:rPr lang="es-ES_tradnl" sz="2400" b="1" dirty="0" smtClean="0"/>
              <a:t>recetas</a:t>
            </a:r>
            <a:r>
              <a:rPr lang="es-ES_tradnl" sz="2400" dirty="0" smtClean="0"/>
              <a:t> de cocina sanas y divertidas </a:t>
            </a:r>
          </a:p>
          <a:p>
            <a:pPr lvl="0"/>
            <a:endParaRPr lang="es-ES_tradnl" sz="2400" dirty="0" smtClean="0"/>
          </a:p>
          <a:p>
            <a:pPr marL="342900" indent="-342900">
              <a:buFont typeface="Arial"/>
              <a:buChar char="•"/>
            </a:pPr>
            <a:endParaRPr lang="es-ES_tradnl" sz="2400" dirty="0"/>
          </a:p>
          <a:p>
            <a:pPr marL="342900" lvl="0" indent="-342900">
              <a:buFont typeface="Arial"/>
              <a:buChar char="•"/>
            </a:pPr>
            <a:endParaRPr lang="es-ES_tradnl" sz="2400" dirty="0"/>
          </a:p>
          <a:p>
            <a:pPr marL="514350" indent="-514350">
              <a:spcBef>
                <a:spcPts val="4000"/>
              </a:spcBef>
              <a:buFont typeface="+mj-lt"/>
              <a:buAutoNum type="romanUcPeriod"/>
            </a:pPr>
            <a:endParaRPr lang="es-ES" sz="2400" b="1" dirty="0" smtClean="0">
              <a:solidFill>
                <a:schemeClr val="accent1"/>
              </a:solidFill>
              <a:latin typeface="Arial Narrow" pitchFamily="34" charset="0"/>
            </a:endParaRPr>
          </a:p>
        </p:txBody>
      </p:sp>
    </p:spTree>
    <p:extLst>
      <p:ext uri="{BB962C8B-B14F-4D97-AF65-F5344CB8AC3E}">
        <p14:creationId xmlns:p14="http://schemas.microsoft.com/office/powerpoint/2010/main" val="375323784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21"/>
          <p:cNvSpPr>
            <a:spLocks noGrp="1"/>
          </p:cNvSpPr>
          <p:nvPr>
            <p:ph type="title"/>
            <p:custDataLst>
              <p:tags r:id="rId1"/>
            </p:custDataLst>
          </p:nvPr>
        </p:nvSpPr>
        <p:spPr>
          <a:xfrm>
            <a:off x="457200" y="274638"/>
            <a:ext cx="8229600" cy="792162"/>
          </a:xfrm>
        </p:spPr>
        <p:txBody>
          <a:bodyPr/>
          <a:lstStyle/>
          <a:p>
            <a:r>
              <a:rPr lang="es-ES_tradnl" dirty="0" smtClean="0"/>
              <a:t>TALLER “REVOLUCIÓN EN LA COCINA”</a:t>
            </a:r>
            <a:br>
              <a:rPr lang="es-ES_tradnl" dirty="0" smtClean="0"/>
            </a:br>
            <a:r>
              <a:rPr lang="es-ES_tradnl" sz="1800" dirty="0" smtClean="0"/>
              <a:t>“Si los niños no saben lo qué es nunca lo comerán” </a:t>
            </a:r>
            <a:r>
              <a:rPr lang="es-ES_tradnl" sz="1800" dirty="0" err="1" smtClean="0"/>
              <a:t>Jamie</a:t>
            </a:r>
            <a:r>
              <a:rPr lang="es-ES_tradnl" sz="1800" dirty="0" smtClean="0"/>
              <a:t> Oliver</a:t>
            </a:r>
            <a:r>
              <a:rPr lang="es-ES_tradnl" dirty="0"/>
              <a:t/>
            </a:r>
            <a:br>
              <a:rPr lang="es-ES_tradnl" dirty="0"/>
            </a:br>
            <a:endParaRPr lang="es-ES_tradnl" dirty="0" smtClean="0">
              <a:latin typeface="Arial Narrow" pitchFamily="34" charset="0"/>
            </a:endParaRPr>
          </a:p>
        </p:txBody>
      </p:sp>
      <p:sp>
        <p:nvSpPr>
          <p:cNvPr id="3" name="CuadroTexto 2"/>
          <p:cNvSpPr txBox="1"/>
          <p:nvPr/>
        </p:nvSpPr>
        <p:spPr>
          <a:xfrm>
            <a:off x="2368104" y="1586331"/>
            <a:ext cx="6347048" cy="984885"/>
          </a:xfrm>
          <a:prstGeom prst="rect">
            <a:avLst/>
          </a:prstGeom>
          <a:noFill/>
        </p:spPr>
        <p:txBody>
          <a:bodyPr wrap="square" rtlCol="0">
            <a:spAutoFit/>
          </a:bodyPr>
          <a:lstStyle/>
          <a:p>
            <a:pPr marL="285750" indent="-285750">
              <a:buFont typeface="Arial"/>
              <a:buChar char="•"/>
            </a:pPr>
            <a:r>
              <a:rPr lang="es-ES" sz="1600" u="sng" dirty="0"/>
              <a:t>¡</a:t>
            </a:r>
            <a:r>
              <a:rPr lang="es-ES" sz="1600" u="sng" dirty="0" smtClean="0"/>
              <a:t>VAMOS AL MERCADO!</a:t>
            </a:r>
          </a:p>
          <a:p>
            <a:r>
              <a:rPr lang="es-ES" sz="1400" dirty="0" smtClean="0"/>
              <a:t>A través de juegos de </a:t>
            </a:r>
            <a:r>
              <a:rPr lang="es-ES" sz="1400" dirty="0" err="1" smtClean="0"/>
              <a:t>Roleplay</a:t>
            </a:r>
            <a:r>
              <a:rPr lang="es-ES" sz="1400" dirty="0" smtClean="0"/>
              <a:t> nuestros hijos conocerán los distintos alimentos del mercado y sus propiedades. Haremos una compra sana y ¡¡nos prepararemos para aprender a comer!!  </a:t>
            </a:r>
            <a:endParaRPr lang="es-ES" sz="1400" dirty="0"/>
          </a:p>
        </p:txBody>
      </p:sp>
      <p:sp>
        <p:nvSpPr>
          <p:cNvPr id="43" name="CuadroTexto 42"/>
          <p:cNvSpPr txBox="1"/>
          <p:nvPr/>
        </p:nvSpPr>
        <p:spPr>
          <a:xfrm>
            <a:off x="2478596" y="4522723"/>
            <a:ext cx="6347048" cy="769441"/>
          </a:xfrm>
          <a:prstGeom prst="rect">
            <a:avLst/>
          </a:prstGeom>
          <a:noFill/>
        </p:spPr>
        <p:txBody>
          <a:bodyPr wrap="square" rtlCol="0">
            <a:spAutoFit/>
          </a:bodyPr>
          <a:lstStyle/>
          <a:p>
            <a:pPr marL="285750" indent="-285750">
              <a:buFont typeface="Arial"/>
              <a:buChar char="•"/>
            </a:pPr>
            <a:r>
              <a:rPr lang="es-ES" sz="1600" u="sng" dirty="0" smtClean="0"/>
              <a:t>¿MERENDAMOS UNOS CUPCAKES?</a:t>
            </a:r>
          </a:p>
          <a:p>
            <a:r>
              <a:rPr lang="es-ES" sz="1400" dirty="0" smtClean="0"/>
              <a:t>¡Hoy seremos pasteleros! Y que mejor forma de empezar que con unos deliciosos y bonitos </a:t>
            </a:r>
            <a:r>
              <a:rPr lang="es-ES" sz="1400" dirty="0" err="1" smtClean="0"/>
              <a:t>cupcakes</a:t>
            </a:r>
            <a:r>
              <a:rPr lang="es-ES" sz="1400" dirty="0" smtClean="0"/>
              <a:t>.</a:t>
            </a:r>
            <a:endParaRPr lang="es-ES" sz="1400" dirty="0"/>
          </a:p>
        </p:txBody>
      </p:sp>
      <p:sp>
        <p:nvSpPr>
          <p:cNvPr id="47" name="CuadroTexto 46"/>
          <p:cNvSpPr txBox="1"/>
          <p:nvPr/>
        </p:nvSpPr>
        <p:spPr>
          <a:xfrm>
            <a:off x="2483768" y="3585612"/>
            <a:ext cx="6347048" cy="769441"/>
          </a:xfrm>
          <a:prstGeom prst="rect">
            <a:avLst/>
          </a:prstGeom>
          <a:noFill/>
        </p:spPr>
        <p:txBody>
          <a:bodyPr wrap="square" rtlCol="0">
            <a:spAutoFit/>
          </a:bodyPr>
          <a:lstStyle/>
          <a:p>
            <a:pPr marL="285750" indent="-285750">
              <a:buFont typeface="Arial"/>
              <a:buChar char="•"/>
            </a:pPr>
            <a:r>
              <a:rPr lang="es-ES" sz="1600" u="sng" dirty="0" smtClean="0"/>
              <a:t>PEQUEÑOS COCINEROS</a:t>
            </a:r>
          </a:p>
          <a:p>
            <a:r>
              <a:rPr lang="es-ES" sz="1400" dirty="0" smtClean="0"/>
              <a:t>Nuestros hijos se convertirán en verdaderos cocineros de recetas sencillas,  sanas, saludables y divertidas. </a:t>
            </a:r>
          </a:p>
        </p:txBody>
      </p:sp>
      <p:sp>
        <p:nvSpPr>
          <p:cNvPr id="48" name="CuadroTexto 47"/>
          <p:cNvSpPr txBox="1"/>
          <p:nvPr/>
        </p:nvSpPr>
        <p:spPr>
          <a:xfrm>
            <a:off x="2368104" y="2600727"/>
            <a:ext cx="6347048" cy="984885"/>
          </a:xfrm>
          <a:prstGeom prst="rect">
            <a:avLst/>
          </a:prstGeom>
          <a:noFill/>
        </p:spPr>
        <p:txBody>
          <a:bodyPr wrap="square" rtlCol="0">
            <a:spAutoFit/>
          </a:bodyPr>
          <a:lstStyle/>
          <a:p>
            <a:pPr marL="285750" indent="-285750">
              <a:buFont typeface="Arial"/>
              <a:buChar char="•"/>
            </a:pPr>
            <a:r>
              <a:rPr lang="es-ES" sz="1600" u="sng" dirty="0" smtClean="0"/>
              <a:t>¡¡DELICIOUS!! FRUTAS Y VERDURAS</a:t>
            </a:r>
          </a:p>
          <a:p>
            <a:r>
              <a:rPr lang="es-ES_tradnl" sz="1400" dirty="0"/>
              <a:t>A través de sencillas explicaciones y actividades, y con la ayuda de </a:t>
            </a:r>
            <a:r>
              <a:rPr lang="es-ES_tradnl" sz="1400" dirty="0" smtClean="0"/>
              <a:t>su “guía de alimentos”, </a:t>
            </a:r>
            <a:r>
              <a:rPr lang="es-ES_tradnl" sz="1400" dirty="0"/>
              <a:t>el alumno </a:t>
            </a:r>
            <a:r>
              <a:rPr lang="es-ES_tradnl" sz="1400" dirty="0" smtClean="0"/>
              <a:t>identificará las principales frutas y verduras y creará menús deliciosos con ellas. </a:t>
            </a:r>
            <a:endParaRPr lang="es-ES" sz="1400" dirty="0"/>
          </a:p>
        </p:txBody>
      </p:sp>
      <p:sp>
        <p:nvSpPr>
          <p:cNvPr id="49" name="CuadroTexto 48"/>
          <p:cNvSpPr txBox="1"/>
          <p:nvPr/>
        </p:nvSpPr>
        <p:spPr>
          <a:xfrm>
            <a:off x="2483768" y="5468451"/>
            <a:ext cx="6347048" cy="984885"/>
          </a:xfrm>
          <a:prstGeom prst="rect">
            <a:avLst/>
          </a:prstGeom>
          <a:noFill/>
        </p:spPr>
        <p:txBody>
          <a:bodyPr wrap="square" rtlCol="0">
            <a:spAutoFit/>
          </a:bodyPr>
          <a:lstStyle/>
          <a:p>
            <a:pPr marL="285750" indent="-285750">
              <a:buFont typeface="Arial"/>
              <a:buChar char="•"/>
            </a:pPr>
            <a:r>
              <a:rPr lang="es-ES" sz="1600" u="sng" dirty="0" smtClean="0"/>
              <a:t>TARTA DE CUMPLEAÑOS</a:t>
            </a:r>
          </a:p>
          <a:p>
            <a:r>
              <a:rPr lang="es-ES_tradnl" sz="1400" dirty="0" smtClean="0"/>
              <a:t>Realizaremos con nuestras propias manos una riquísima tarta de chocolate con</a:t>
            </a:r>
            <a:r>
              <a:rPr lang="es-ES" sz="1400" dirty="0" smtClean="0"/>
              <a:t>…sorpresa!!</a:t>
            </a:r>
            <a:endParaRPr lang="es-ES_tradnl" sz="1400" dirty="0"/>
          </a:p>
          <a:p>
            <a:r>
              <a:rPr lang="es-ES" sz="1400" dirty="0" smtClean="0"/>
              <a:t> </a:t>
            </a:r>
            <a:endParaRPr lang="es-ES" sz="1400" dirty="0"/>
          </a:p>
        </p:txBody>
      </p:sp>
      <p:sp>
        <p:nvSpPr>
          <p:cNvPr id="9" name="CuadroTexto 8"/>
          <p:cNvSpPr txBox="1"/>
          <p:nvPr/>
        </p:nvSpPr>
        <p:spPr>
          <a:xfrm>
            <a:off x="1691680" y="1570307"/>
            <a:ext cx="576064" cy="369332"/>
          </a:xfrm>
          <a:prstGeom prst="rect">
            <a:avLst/>
          </a:prstGeom>
          <a:noFill/>
        </p:spPr>
        <p:txBody>
          <a:bodyPr wrap="square" rtlCol="0">
            <a:spAutoFit/>
          </a:bodyPr>
          <a:lstStyle/>
          <a:p>
            <a:r>
              <a:rPr lang="es-ES" dirty="0" smtClean="0">
                <a:sym typeface="Wingdings"/>
              </a:rPr>
              <a:t></a:t>
            </a:r>
            <a:endParaRPr lang="es-ES" dirty="0"/>
          </a:p>
        </p:txBody>
      </p:sp>
      <p:sp>
        <p:nvSpPr>
          <p:cNvPr id="60" name="CuadroTexto 59"/>
          <p:cNvSpPr txBox="1"/>
          <p:nvPr/>
        </p:nvSpPr>
        <p:spPr>
          <a:xfrm>
            <a:off x="1702851" y="2471192"/>
            <a:ext cx="576064" cy="369332"/>
          </a:xfrm>
          <a:prstGeom prst="rect">
            <a:avLst/>
          </a:prstGeom>
          <a:noFill/>
        </p:spPr>
        <p:txBody>
          <a:bodyPr wrap="square" rtlCol="0">
            <a:spAutoFit/>
          </a:bodyPr>
          <a:lstStyle/>
          <a:p>
            <a:r>
              <a:rPr lang="es-ES" dirty="0" smtClean="0">
                <a:sym typeface="Wingdings"/>
              </a:rPr>
              <a:t></a:t>
            </a:r>
            <a:endParaRPr lang="es-ES" dirty="0"/>
          </a:p>
        </p:txBody>
      </p:sp>
      <p:sp>
        <p:nvSpPr>
          <p:cNvPr id="61" name="CuadroTexto 60"/>
          <p:cNvSpPr txBox="1"/>
          <p:nvPr/>
        </p:nvSpPr>
        <p:spPr>
          <a:xfrm>
            <a:off x="1719867" y="3722571"/>
            <a:ext cx="576064" cy="369332"/>
          </a:xfrm>
          <a:prstGeom prst="rect">
            <a:avLst/>
          </a:prstGeom>
          <a:noFill/>
        </p:spPr>
        <p:txBody>
          <a:bodyPr wrap="square" rtlCol="0">
            <a:spAutoFit/>
          </a:bodyPr>
          <a:lstStyle/>
          <a:p>
            <a:r>
              <a:rPr lang="es-ES" dirty="0" smtClean="0">
                <a:sym typeface="Wingdings"/>
              </a:rPr>
              <a:t></a:t>
            </a:r>
            <a:endParaRPr lang="es-ES" dirty="0"/>
          </a:p>
        </p:txBody>
      </p:sp>
      <p:sp>
        <p:nvSpPr>
          <p:cNvPr id="64" name="CuadroTexto 63"/>
          <p:cNvSpPr txBox="1"/>
          <p:nvPr/>
        </p:nvSpPr>
        <p:spPr>
          <a:xfrm>
            <a:off x="1690109" y="4482408"/>
            <a:ext cx="576064" cy="369332"/>
          </a:xfrm>
          <a:prstGeom prst="rect">
            <a:avLst/>
          </a:prstGeom>
          <a:noFill/>
        </p:spPr>
        <p:txBody>
          <a:bodyPr wrap="square" rtlCol="0">
            <a:spAutoFit/>
          </a:bodyPr>
          <a:lstStyle/>
          <a:p>
            <a:r>
              <a:rPr lang="es-ES" dirty="0" smtClean="0">
                <a:sym typeface="Wingdings"/>
              </a:rPr>
              <a:t></a:t>
            </a:r>
            <a:endParaRPr lang="es-ES" dirty="0"/>
          </a:p>
        </p:txBody>
      </p:sp>
      <p:sp>
        <p:nvSpPr>
          <p:cNvPr id="65" name="CuadroTexto 64"/>
          <p:cNvSpPr txBox="1"/>
          <p:nvPr/>
        </p:nvSpPr>
        <p:spPr>
          <a:xfrm>
            <a:off x="1702851" y="5498070"/>
            <a:ext cx="576064" cy="369332"/>
          </a:xfrm>
          <a:prstGeom prst="rect">
            <a:avLst/>
          </a:prstGeom>
          <a:noFill/>
        </p:spPr>
        <p:txBody>
          <a:bodyPr wrap="square" rtlCol="0">
            <a:spAutoFit/>
          </a:bodyPr>
          <a:lstStyle/>
          <a:p>
            <a:r>
              <a:rPr lang="es-ES" dirty="0" smtClean="0">
                <a:sym typeface="Wingdings"/>
              </a:rPr>
              <a:t></a:t>
            </a:r>
            <a:endParaRPr lang="es-ES" dirty="0"/>
          </a:p>
        </p:txBody>
      </p:sp>
      <p:pic>
        <p:nvPicPr>
          <p:cNvPr id="12" name="Imagen 11" descr="mercado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289" y="1602272"/>
            <a:ext cx="971104" cy="728328"/>
          </a:xfrm>
          <a:prstGeom prst="rect">
            <a:avLst/>
          </a:prstGeom>
        </p:spPr>
      </p:pic>
      <p:pic>
        <p:nvPicPr>
          <p:cNvPr id="13" name="Imagen 12" descr="ninos-cocinand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289" y="3668943"/>
            <a:ext cx="971104" cy="813465"/>
          </a:xfrm>
          <a:prstGeom prst="rect">
            <a:avLst/>
          </a:prstGeom>
        </p:spPr>
      </p:pic>
      <p:pic>
        <p:nvPicPr>
          <p:cNvPr id="14" name="Imagen 13" descr="cupcak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289" y="4550175"/>
            <a:ext cx="971104" cy="1084400"/>
          </a:xfrm>
          <a:prstGeom prst="rect">
            <a:avLst/>
          </a:prstGeom>
        </p:spPr>
      </p:pic>
      <p:pic>
        <p:nvPicPr>
          <p:cNvPr id="16" name="Imagen 15" descr="tarta-pez-lacasito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289" y="5608152"/>
            <a:ext cx="1030900" cy="773175"/>
          </a:xfrm>
          <a:prstGeom prst="rect">
            <a:avLst/>
          </a:prstGeom>
        </p:spPr>
      </p:pic>
      <p:pic>
        <p:nvPicPr>
          <p:cNvPr id="17" name="Imagen 16" descr="niaa-cocinando.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20272" y="44624"/>
            <a:ext cx="1296144" cy="1296144"/>
          </a:xfrm>
          <a:prstGeom prst="rect">
            <a:avLst/>
          </a:prstGeom>
        </p:spPr>
      </p:pic>
      <p:pic>
        <p:nvPicPr>
          <p:cNvPr id="2" name="Imagen 1" descr="lrg_338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4289" y="2471192"/>
            <a:ext cx="914063" cy="1064027"/>
          </a:xfrm>
          <a:prstGeom prst="rect">
            <a:avLst/>
          </a:prstGeom>
        </p:spPr>
      </p:pic>
    </p:spTree>
    <p:extLst>
      <p:ext uri="{BB962C8B-B14F-4D97-AF65-F5344CB8AC3E}">
        <p14:creationId xmlns:p14="http://schemas.microsoft.com/office/powerpoint/2010/main" val="142808130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dondear rectángulo de esquina diagonal"/>
          <p:cNvSpPr/>
          <p:nvPr/>
        </p:nvSpPr>
        <p:spPr>
          <a:xfrm flipV="1">
            <a:off x="621369" y="1124744"/>
            <a:ext cx="8090626" cy="4824536"/>
          </a:xfrm>
          <a:prstGeom prst="round2DiagRect">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7" name="6 Rectángulo"/>
          <p:cNvSpPr/>
          <p:nvPr/>
        </p:nvSpPr>
        <p:spPr>
          <a:xfrm>
            <a:off x="928662" y="1268760"/>
            <a:ext cx="7429552" cy="6658232"/>
          </a:xfrm>
          <a:prstGeom prst="rect">
            <a:avLst/>
          </a:prstGeom>
        </p:spPr>
        <p:txBody>
          <a:bodyPr wrap="square">
            <a:spAutoFit/>
          </a:bodyPr>
          <a:lstStyle/>
          <a:p>
            <a:pPr>
              <a:spcBef>
                <a:spcPts val="4000"/>
              </a:spcBef>
            </a:pPr>
            <a:r>
              <a:rPr lang="es-ES" sz="2400" b="1" dirty="0" smtClean="0">
                <a:solidFill>
                  <a:schemeClr val="accent1"/>
                </a:solidFill>
                <a:latin typeface="Arial Narrow" pitchFamily="34" charset="0"/>
              </a:rPr>
              <a:t>IV.  </a:t>
            </a:r>
            <a:r>
              <a:rPr lang="es-ES" sz="2400" b="1" u="sng" dirty="0" smtClean="0">
                <a:solidFill>
                  <a:schemeClr val="accent1"/>
                </a:solidFill>
                <a:latin typeface="Arial Narrow" pitchFamily="34" charset="0"/>
              </a:rPr>
              <a:t>TALLER “MÚSICA MAESTRO”</a:t>
            </a:r>
          </a:p>
          <a:p>
            <a:pPr marL="342900" indent="-342900">
              <a:spcBef>
                <a:spcPts val="4000"/>
              </a:spcBef>
              <a:buFont typeface="Arial"/>
              <a:buChar char="•"/>
            </a:pPr>
            <a:r>
              <a:rPr lang="es-ES_tradnl" sz="2400" dirty="0" smtClean="0"/>
              <a:t>Desarrollar la sensibilidad por la música por medio de una interacción entre la actividad lúdica y los pilares básicos de la audición: el sonido y sus cualidades.</a:t>
            </a:r>
            <a:endParaRPr lang="es-ES" sz="2400" dirty="0">
              <a:latin typeface="Arial Narrow" pitchFamily="34" charset="0"/>
            </a:endParaRPr>
          </a:p>
          <a:p>
            <a:pPr marL="342900" lvl="0" indent="-342900">
              <a:buFont typeface="Arial"/>
              <a:buChar char="•"/>
            </a:pPr>
            <a:r>
              <a:rPr lang="es-ES_tradnl" sz="2400" dirty="0" smtClean="0"/>
              <a:t>Desarrollar la sensibilidad auditiva.</a:t>
            </a:r>
          </a:p>
          <a:p>
            <a:pPr marL="342900" lvl="0" indent="-342900">
              <a:buFont typeface="Arial"/>
              <a:buChar char="•"/>
            </a:pPr>
            <a:endParaRPr lang="es-ES_tradnl" sz="2400" dirty="0" smtClean="0"/>
          </a:p>
          <a:p>
            <a:pPr marL="342900" lvl="0" indent="-342900">
              <a:buFont typeface="Arial"/>
              <a:buChar char="•"/>
            </a:pPr>
            <a:r>
              <a:rPr lang="es-ES_tradnl" sz="2400" dirty="0" smtClean="0"/>
              <a:t>Conocer las distintas familias de instrumentos.</a:t>
            </a:r>
          </a:p>
          <a:p>
            <a:pPr marL="342900" lvl="0" indent="-342900">
              <a:buFont typeface="Arial"/>
              <a:buChar char="•"/>
            </a:pPr>
            <a:endParaRPr lang="es-ES_tradnl" sz="2400" dirty="0"/>
          </a:p>
          <a:p>
            <a:pPr marL="342900" lvl="0" indent="-342900">
              <a:buFont typeface="Arial"/>
              <a:buChar char="•"/>
            </a:pPr>
            <a:r>
              <a:rPr lang="es-ES_tradnl" sz="2400" dirty="0" smtClean="0"/>
              <a:t>Conocer las distintas partes de una orquesta y aprender a disfrutar formando parte de una. </a:t>
            </a:r>
          </a:p>
          <a:p>
            <a:pPr lvl="0"/>
            <a:endParaRPr lang="es-ES_tradnl" sz="2400" dirty="0" smtClean="0"/>
          </a:p>
          <a:p>
            <a:pPr marL="342900" indent="-342900">
              <a:buFont typeface="Arial"/>
              <a:buChar char="•"/>
            </a:pPr>
            <a:endParaRPr lang="es-ES_tradnl" sz="2400" dirty="0"/>
          </a:p>
          <a:p>
            <a:pPr marL="342900" lvl="0" indent="-342900">
              <a:buFont typeface="Arial"/>
              <a:buChar char="•"/>
            </a:pPr>
            <a:endParaRPr lang="es-ES_tradnl" sz="2400" dirty="0"/>
          </a:p>
          <a:p>
            <a:pPr marL="514350" indent="-514350">
              <a:spcBef>
                <a:spcPts val="4000"/>
              </a:spcBef>
              <a:buFont typeface="+mj-lt"/>
              <a:buAutoNum type="romanUcPeriod"/>
            </a:pPr>
            <a:endParaRPr lang="es-ES" sz="2400" b="1" dirty="0" smtClean="0">
              <a:solidFill>
                <a:schemeClr val="accent1"/>
              </a:solidFill>
              <a:latin typeface="Arial Narrow" pitchFamily="34" charset="0"/>
            </a:endParaRPr>
          </a:p>
        </p:txBody>
      </p:sp>
    </p:spTree>
    <p:extLst>
      <p:ext uri="{BB962C8B-B14F-4D97-AF65-F5344CB8AC3E}">
        <p14:creationId xmlns:p14="http://schemas.microsoft.com/office/powerpoint/2010/main" val="43351792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dondear rectángulo de esquina diagonal"/>
          <p:cNvSpPr/>
          <p:nvPr/>
        </p:nvSpPr>
        <p:spPr>
          <a:xfrm flipV="1">
            <a:off x="617012" y="404664"/>
            <a:ext cx="8090626" cy="6048672"/>
          </a:xfrm>
          <a:prstGeom prst="round2DiagRect">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7" name="6 Rectángulo"/>
          <p:cNvSpPr/>
          <p:nvPr/>
        </p:nvSpPr>
        <p:spPr>
          <a:xfrm>
            <a:off x="902931" y="620688"/>
            <a:ext cx="7429552" cy="8484372"/>
          </a:xfrm>
          <a:prstGeom prst="rect">
            <a:avLst/>
          </a:prstGeom>
          <a:ln>
            <a:noFill/>
          </a:ln>
        </p:spPr>
        <p:txBody>
          <a:bodyPr wrap="square">
            <a:spAutoFit/>
          </a:bodyPr>
          <a:lstStyle/>
          <a:p>
            <a:pPr marL="342900" lvl="0" indent="-342900">
              <a:buFont typeface="Arial"/>
              <a:buChar char="•"/>
            </a:pPr>
            <a:r>
              <a:rPr lang="es-ES_tradnl" sz="2000" b="1" dirty="0" smtClean="0">
                <a:solidFill>
                  <a:schemeClr val="accent1"/>
                </a:solidFill>
              </a:rPr>
              <a:t>POR QUÉ “INFANCIA CREATIVA”</a:t>
            </a:r>
          </a:p>
          <a:p>
            <a:r>
              <a:rPr lang="es-ES_tradnl" sz="2400" dirty="0" smtClean="0"/>
              <a:t>“</a:t>
            </a:r>
            <a:r>
              <a:rPr lang="es-ES_tradnl" sz="1600" dirty="0" smtClean="0"/>
              <a:t>TODO </a:t>
            </a:r>
            <a:r>
              <a:rPr lang="es-ES_tradnl" sz="1600" dirty="0"/>
              <a:t>EL MUNDO NACE CON TREMENDAS CAPACIDADES CREATIVAS, LA CUESTIÓN ESTÁ EN </a:t>
            </a:r>
            <a:r>
              <a:rPr lang="es-ES_tradnl" sz="1600" dirty="0" smtClean="0"/>
              <a:t>DESARROLLARLAS”</a:t>
            </a:r>
            <a:endParaRPr lang="es-ES_tradnl" sz="1600" dirty="0"/>
          </a:p>
          <a:p>
            <a:pPr marL="342900" lvl="0" indent="-342900">
              <a:buFont typeface="Arial"/>
              <a:buChar char="•"/>
            </a:pPr>
            <a:endParaRPr lang="es-ES_tradnl" sz="2400" dirty="0" smtClean="0">
              <a:solidFill>
                <a:schemeClr val="accent1"/>
              </a:solidFill>
            </a:endParaRPr>
          </a:p>
          <a:p>
            <a:pPr algn="just"/>
            <a:r>
              <a:rPr lang="es-ES_tradnl" sz="1400" dirty="0"/>
              <a:t>En Infancia Creativa queremos evitar el hecho de que en muchas ocasiones </a:t>
            </a:r>
            <a:r>
              <a:rPr lang="es-ES_tradnl" sz="1400" dirty="0" smtClean="0"/>
              <a:t>las personas, </a:t>
            </a:r>
            <a:r>
              <a:rPr lang="es-ES_tradnl" sz="1400" dirty="0"/>
              <a:t>los </a:t>
            </a:r>
            <a:r>
              <a:rPr lang="es-ES_tradnl" sz="1400" dirty="0" smtClean="0"/>
              <a:t>niños, </a:t>
            </a:r>
            <a:r>
              <a:rPr lang="es-ES_tradnl" sz="1400" dirty="0"/>
              <a:t>nunca llegan a descubrir cuales son sus verdaderos intereses y talentos y por lo tanto no son conscientes de lo que en realidad son </a:t>
            </a:r>
            <a:r>
              <a:rPr lang="es-ES_tradnl" sz="1400" b="1" dirty="0"/>
              <a:t>capaces de hacer</a:t>
            </a:r>
            <a:r>
              <a:rPr lang="es-ES_tradnl" sz="1400" dirty="0"/>
              <a:t>. No disfrutan de lo que hacen, pero tampoco tienen idea de lo que les satisfaría</a:t>
            </a:r>
            <a:r>
              <a:rPr lang="es-ES_tradnl" sz="1400" dirty="0" smtClean="0"/>
              <a:t>.</a:t>
            </a:r>
          </a:p>
          <a:p>
            <a:pPr algn="just"/>
            <a:endParaRPr lang="es-ES_tradnl" sz="1400" dirty="0"/>
          </a:p>
          <a:p>
            <a:pPr algn="just"/>
            <a:r>
              <a:rPr lang="es-ES_tradnl" sz="1400" dirty="0"/>
              <a:t>Por ello, Nuestro trabajo representa un esfuerzo por aproximarse a la realidad de </a:t>
            </a:r>
            <a:r>
              <a:rPr lang="es-ES_tradnl" sz="1400" b="1" dirty="0"/>
              <a:t>los niños más pequeños</a:t>
            </a:r>
            <a:r>
              <a:rPr lang="es-ES_tradnl" sz="1400" dirty="0"/>
              <a:t> (de 0 a 10 años) , que tradicionalmente han recibido una atención mucho menor de las disciplinas </a:t>
            </a:r>
            <a:r>
              <a:rPr lang="es-ES_tradnl" sz="1400" dirty="0" smtClean="0"/>
              <a:t>sociales, </a:t>
            </a:r>
            <a:r>
              <a:rPr lang="es-ES_tradnl" sz="1400" dirty="0"/>
              <a:t>potenciando y desarrollando sus </a:t>
            </a:r>
            <a:r>
              <a:rPr lang="es-ES_tradnl" sz="1400" b="1" dirty="0"/>
              <a:t>capacidades creativas</a:t>
            </a:r>
            <a:r>
              <a:rPr lang="es-ES_tradnl" sz="1400" dirty="0"/>
              <a:t>. De esta manera les ofrecemos la mejor posibilidad de conseguir el auténtico y perdurable éxito en un futuro muy incierto. ¿No es obligación nuestra animarlos a explorar tantos caminos como les sea posible para que descubran sus verdaderas capacidades, talentos e inclinaciones? </a:t>
            </a:r>
            <a:endParaRPr lang="es-ES_tradnl" sz="1400" dirty="0" smtClean="0"/>
          </a:p>
          <a:p>
            <a:pPr algn="just"/>
            <a:endParaRPr lang="es-ES_tradnl" sz="1400" dirty="0" smtClean="0"/>
          </a:p>
          <a:p>
            <a:pPr algn="just"/>
            <a:r>
              <a:rPr lang="es-ES_tradnl" sz="1400" dirty="0"/>
              <a:t>Nos concentramos específicamente en </a:t>
            </a:r>
            <a:r>
              <a:rPr lang="es-ES_tradnl" sz="1400" b="1" dirty="0"/>
              <a:t>potenciar la creatividad  en tres dimensiones de la vida infantil </a:t>
            </a:r>
            <a:r>
              <a:rPr lang="es-ES_tradnl" sz="1400" dirty="0"/>
              <a:t>que inciden de forma importante en el bienestar y desarrollo personal infantil: </a:t>
            </a:r>
            <a:r>
              <a:rPr lang="es-ES_tradnl" sz="1400" dirty="0" smtClean="0"/>
              <a:t>problemas de </a:t>
            </a:r>
            <a:r>
              <a:rPr lang="es-ES_tradnl" sz="1400" dirty="0"/>
              <a:t>malestar social-emocional, </a:t>
            </a:r>
            <a:r>
              <a:rPr lang="es-ES_tradnl" sz="1400" dirty="0" smtClean="0"/>
              <a:t> </a:t>
            </a:r>
            <a:r>
              <a:rPr lang="es-ES_tradnl" sz="1400" dirty="0"/>
              <a:t>de sobrepeso y </a:t>
            </a:r>
            <a:r>
              <a:rPr lang="es-ES_tradnl" sz="1400" dirty="0" smtClean="0"/>
              <a:t>obesidad y </a:t>
            </a:r>
            <a:r>
              <a:rPr lang="es-ES_tradnl" sz="1400" dirty="0"/>
              <a:t>de adaptación a las exigencias del sistema educativo desde los primeros años de escolarización. Todo ello desde el enfoque de conocer, potenciar y desarrollar las capacidades creativas de la infancia </a:t>
            </a:r>
            <a:r>
              <a:rPr lang="es-ES_tradnl" sz="1400" dirty="0" smtClean="0"/>
              <a:t>y sus múltiples inteligencias mediante </a:t>
            </a:r>
            <a:r>
              <a:rPr lang="es-ES_tradnl" sz="1400" dirty="0"/>
              <a:t>unos </a:t>
            </a:r>
            <a:r>
              <a:rPr lang="es-ES_tradnl" sz="1400" b="1" u="sng" dirty="0"/>
              <a:t>programas y proyectos educativos innovadores </a:t>
            </a:r>
            <a:r>
              <a:rPr lang="es-ES_tradnl" sz="1400" dirty="0"/>
              <a:t>y de calidad.</a:t>
            </a:r>
          </a:p>
          <a:p>
            <a:endParaRPr lang="es-ES_tradnl" sz="1400" dirty="0"/>
          </a:p>
          <a:p>
            <a:pPr lvl="0"/>
            <a:endParaRPr lang="es-ES_tradnl" sz="1400" dirty="0" smtClean="0">
              <a:solidFill>
                <a:schemeClr val="accent1"/>
              </a:solidFill>
            </a:endParaRPr>
          </a:p>
          <a:p>
            <a:pPr lvl="0"/>
            <a:endParaRPr lang="es-ES_tradnl" sz="2400" dirty="0">
              <a:solidFill>
                <a:schemeClr val="accent1"/>
              </a:solidFill>
            </a:endParaRPr>
          </a:p>
          <a:p>
            <a:pPr marL="342900" lvl="0" indent="-342900">
              <a:buFont typeface="Arial"/>
              <a:buChar char="•"/>
            </a:pPr>
            <a:endParaRPr lang="es-ES_tradnl" sz="2400" dirty="0" smtClean="0"/>
          </a:p>
          <a:p>
            <a:pPr marL="342900" indent="-342900">
              <a:buFont typeface="Arial"/>
              <a:buChar char="•"/>
            </a:pPr>
            <a:endParaRPr lang="es-ES_tradnl" sz="2400" dirty="0"/>
          </a:p>
          <a:p>
            <a:pPr marL="342900" lvl="0" indent="-342900">
              <a:buFont typeface="Arial"/>
              <a:buChar char="•"/>
            </a:pPr>
            <a:endParaRPr lang="es-ES_tradnl" sz="2400" dirty="0"/>
          </a:p>
          <a:p>
            <a:pPr marL="514350" indent="-514350">
              <a:spcBef>
                <a:spcPts val="4000"/>
              </a:spcBef>
              <a:buFont typeface="+mj-lt"/>
              <a:buAutoNum type="romanUcPeriod"/>
            </a:pPr>
            <a:endParaRPr lang="es-ES" sz="2400" b="1" dirty="0" smtClean="0">
              <a:solidFill>
                <a:schemeClr val="accent1"/>
              </a:solidFill>
              <a:latin typeface="Arial Narrow" pitchFamily="34" charset="0"/>
            </a:endParaRPr>
          </a:p>
        </p:txBody>
      </p:sp>
    </p:spTree>
    <p:extLst>
      <p:ext uri="{BB962C8B-B14F-4D97-AF65-F5344CB8AC3E}">
        <p14:creationId xmlns:p14="http://schemas.microsoft.com/office/powerpoint/2010/main" val="107797499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21"/>
          <p:cNvSpPr>
            <a:spLocks noGrp="1"/>
          </p:cNvSpPr>
          <p:nvPr>
            <p:ph type="title"/>
            <p:custDataLst>
              <p:tags r:id="rId1"/>
            </p:custDataLst>
          </p:nvPr>
        </p:nvSpPr>
        <p:spPr>
          <a:xfrm>
            <a:off x="457200" y="274638"/>
            <a:ext cx="8229600" cy="792162"/>
          </a:xfrm>
        </p:spPr>
        <p:txBody>
          <a:bodyPr/>
          <a:lstStyle/>
          <a:p>
            <a:r>
              <a:rPr lang="es-ES_tradnl" dirty="0" smtClean="0"/>
              <a:t>TALLER “MÚSICA MAESTRO”</a:t>
            </a:r>
            <a:br>
              <a:rPr lang="es-ES_tradnl" dirty="0" smtClean="0"/>
            </a:br>
            <a:r>
              <a:rPr lang="es-ES_tradnl" sz="1800" dirty="0" smtClean="0"/>
              <a:t>“Nadie nace sordo para la música” </a:t>
            </a:r>
            <a:r>
              <a:rPr lang="es-ES_tradnl" sz="1800" dirty="0" err="1" smtClean="0"/>
              <a:t>Benjamin</a:t>
            </a:r>
            <a:r>
              <a:rPr lang="es-ES_tradnl" sz="1800" dirty="0" smtClean="0"/>
              <a:t> </a:t>
            </a:r>
            <a:r>
              <a:rPr lang="es-ES_tradnl" sz="1800" dirty="0" err="1" smtClean="0"/>
              <a:t>Zander</a:t>
            </a:r>
            <a:r>
              <a:rPr lang="es-ES_tradnl" dirty="0"/>
              <a:t/>
            </a:r>
            <a:br>
              <a:rPr lang="es-ES_tradnl" dirty="0"/>
            </a:br>
            <a:endParaRPr lang="es-ES_tradnl" dirty="0" smtClean="0">
              <a:latin typeface="Arial Narrow" pitchFamily="34" charset="0"/>
            </a:endParaRPr>
          </a:p>
        </p:txBody>
      </p:sp>
      <p:sp>
        <p:nvSpPr>
          <p:cNvPr id="3" name="CuadroTexto 2"/>
          <p:cNvSpPr txBox="1"/>
          <p:nvPr/>
        </p:nvSpPr>
        <p:spPr>
          <a:xfrm>
            <a:off x="2368104" y="1586331"/>
            <a:ext cx="6347048" cy="984885"/>
          </a:xfrm>
          <a:prstGeom prst="rect">
            <a:avLst/>
          </a:prstGeom>
          <a:noFill/>
        </p:spPr>
        <p:txBody>
          <a:bodyPr wrap="square" rtlCol="0">
            <a:spAutoFit/>
          </a:bodyPr>
          <a:lstStyle/>
          <a:p>
            <a:pPr marL="285750" indent="-285750">
              <a:buFont typeface="Arial"/>
              <a:buChar char="•"/>
            </a:pPr>
            <a:r>
              <a:rPr lang="es-ES" sz="1600" u="sng" dirty="0" smtClean="0"/>
              <a:t>RUIDOS, RUIDITOS… Y SONIDOS</a:t>
            </a:r>
          </a:p>
          <a:p>
            <a:r>
              <a:rPr lang="es-ES" sz="1400" dirty="0" smtClean="0"/>
              <a:t>A través de diversos juegos nuestros hijos reconocerán e imitarán, con distintos instrumentos, los diferentes ruiditos, ruidos y sonidos que podemos encontrar en la naturaleza y en nuestras ciudades. </a:t>
            </a:r>
            <a:endParaRPr lang="es-ES" sz="1400" dirty="0"/>
          </a:p>
        </p:txBody>
      </p:sp>
      <p:sp>
        <p:nvSpPr>
          <p:cNvPr id="43" name="CuadroTexto 42"/>
          <p:cNvSpPr txBox="1"/>
          <p:nvPr/>
        </p:nvSpPr>
        <p:spPr>
          <a:xfrm>
            <a:off x="2478596" y="4482408"/>
            <a:ext cx="6347048" cy="984885"/>
          </a:xfrm>
          <a:prstGeom prst="rect">
            <a:avLst/>
          </a:prstGeom>
          <a:noFill/>
        </p:spPr>
        <p:txBody>
          <a:bodyPr wrap="square" rtlCol="0">
            <a:spAutoFit/>
          </a:bodyPr>
          <a:lstStyle/>
          <a:p>
            <a:pPr marL="285750" indent="-285750">
              <a:buFont typeface="Arial"/>
              <a:buChar char="•"/>
            </a:pPr>
            <a:r>
              <a:rPr lang="es-ES" sz="1600" u="sng" dirty="0" smtClean="0"/>
              <a:t>¡ESTA ES NUESTRA ORQUESTA!</a:t>
            </a:r>
          </a:p>
          <a:p>
            <a:r>
              <a:rPr lang="es-ES" sz="1400" dirty="0" smtClean="0"/>
              <a:t>Con distintos materiales y técnicas manuales nuestros hijos crearán sus propios instrumentos de las distintas familias y practicarán para convertirse en grandes intérpretes  de las diferentes músicas del mundo.</a:t>
            </a:r>
            <a:endParaRPr lang="es-ES" sz="1400" dirty="0"/>
          </a:p>
        </p:txBody>
      </p:sp>
      <p:sp>
        <p:nvSpPr>
          <p:cNvPr id="47" name="CuadroTexto 46"/>
          <p:cNvSpPr txBox="1"/>
          <p:nvPr/>
        </p:nvSpPr>
        <p:spPr>
          <a:xfrm>
            <a:off x="2483768" y="3585612"/>
            <a:ext cx="6347048" cy="984885"/>
          </a:xfrm>
          <a:prstGeom prst="rect">
            <a:avLst/>
          </a:prstGeom>
          <a:noFill/>
        </p:spPr>
        <p:txBody>
          <a:bodyPr wrap="square" rtlCol="0">
            <a:spAutoFit/>
          </a:bodyPr>
          <a:lstStyle/>
          <a:p>
            <a:pPr marL="285750" indent="-285750">
              <a:buFont typeface="Arial"/>
              <a:buChar char="•"/>
            </a:pPr>
            <a:r>
              <a:rPr lang="es-ES" sz="1600" u="sng" dirty="0" smtClean="0"/>
              <a:t>LA ISLA DE LOS SONIDOS</a:t>
            </a:r>
          </a:p>
          <a:p>
            <a:r>
              <a:rPr lang="es-ES" sz="1400" dirty="0" smtClean="0"/>
              <a:t>El Hada nos llevará a la Isla de los Sonidos donde nos presentará a sus amigos instrumentos y organizaremos junto a ellos un gran concierto.</a:t>
            </a:r>
          </a:p>
          <a:p>
            <a:endParaRPr lang="es-ES" sz="1400" dirty="0" smtClean="0"/>
          </a:p>
        </p:txBody>
      </p:sp>
      <p:sp>
        <p:nvSpPr>
          <p:cNvPr id="48" name="CuadroTexto 47"/>
          <p:cNvSpPr txBox="1"/>
          <p:nvPr/>
        </p:nvSpPr>
        <p:spPr>
          <a:xfrm>
            <a:off x="2368104" y="2600727"/>
            <a:ext cx="6347048" cy="984885"/>
          </a:xfrm>
          <a:prstGeom prst="rect">
            <a:avLst/>
          </a:prstGeom>
          <a:noFill/>
        </p:spPr>
        <p:txBody>
          <a:bodyPr wrap="square" rtlCol="0">
            <a:spAutoFit/>
          </a:bodyPr>
          <a:lstStyle/>
          <a:p>
            <a:pPr marL="285750" indent="-285750">
              <a:buFont typeface="Arial"/>
              <a:buChar char="•"/>
            </a:pPr>
            <a:r>
              <a:rPr lang="es-ES" sz="1600" u="sng" dirty="0" smtClean="0"/>
              <a:t>¿SIENTES EL RITMO?</a:t>
            </a:r>
          </a:p>
          <a:p>
            <a:r>
              <a:rPr lang="es-ES_tradnl" sz="1400" dirty="0"/>
              <a:t>A través de este recorrido aprenderán a relacionar conceptos plásticos con conceptos musicales, introduciéndoles en las diferencias y similitudes que los ritmos y las texturas visuales y auditivas  tiene entre </a:t>
            </a:r>
            <a:r>
              <a:rPr lang="es-ES_tradnl" sz="1400" dirty="0" smtClean="0"/>
              <a:t>sí. </a:t>
            </a:r>
            <a:endParaRPr lang="es-ES" sz="1400" dirty="0"/>
          </a:p>
        </p:txBody>
      </p:sp>
      <p:sp>
        <p:nvSpPr>
          <p:cNvPr id="49" name="CuadroTexto 48"/>
          <p:cNvSpPr txBox="1"/>
          <p:nvPr/>
        </p:nvSpPr>
        <p:spPr>
          <a:xfrm>
            <a:off x="2483768" y="5498070"/>
            <a:ext cx="6347048" cy="984885"/>
          </a:xfrm>
          <a:prstGeom prst="rect">
            <a:avLst/>
          </a:prstGeom>
          <a:noFill/>
        </p:spPr>
        <p:txBody>
          <a:bodyPr wrap="square" rtlCol="0">
            <a:spAutoFit/>
          </a:bodyPr>
          <a:lstStyle/>
          <a:p>
            <a:pPr marL="285750" indent="-285750">
              <a:buFont typeface="Arial"/>
              <a:buChar char="•"/>
            </a:pPr>
            <a:r>
              <a:rPr lang="es-ES" sz="1600" u="sng" dirty="0" smtClean="0"/>
              <a:t>¡MÚSICA MAESTRO!</a:t>
            </a:r>
          </a:p>
          <a:p>
            <a:r>
              <a:rPr lang="es-ES" sz="1400" dirty="0" smtClean="0"/>
              <a:t> ¡Montaremos nuestra propia orquesta! Con ayuda de un Director de Orquesta y con todos nuestros instrumentos, daremos un gran concierto en…el Teatro Real? ¡Por qué no!</a:t>
            </a:r>
            <a:endParaRPr lang="es-ES" sz="1400" dirty="0"/>
          </a:p>
        </p:txBody>
      </p:sp>
      <p:sp>
        <p:nvSpPr>
          <p:cNvPr id="9" name="CuadroTexto 8"/>
          <p:cNvSpPr txBox="1"/>
          <p:nvPr/>
        </p:nvSpPr>
        <p:spPr>
          <a:xfrm>
            <a:off x="1691680" y="1570307"/>
            <a:ext cx="576064" cy="369332"/>
          </a:xfrm>
          <a:prstGeom prst="rect">
            <a:avLst/>
          </a:prstGeom>
          <a:noFill/>
        </p:spPr>
        <p:txBody>
          <a:bodyPr wrap="square" rtlCol="0">
            <a:spAutoFit/>
          </a:bodyPr>
          <a:lstStyle/>
          <a:p>
            <a:r>
              <a:rPr lang="es-ES" dirty="0" smtClean="0">
                <a:sym typeface="Wingdings"/>
              </a:rPr>
              <a:t></a:t>
            </a:r>
            <a:endParaRPr lang="es-ES" dirty="0"/>
          </a:p>
        </p:txBody>
      </p:sp>
      <p:sp>
        <p:nvSpPr>
          <p:cNvPr id="60" name="CuadroTexto 59"/>
          <p:cNvSpPr txBox="1"/>
          <p:nvPr/>
        </p:nvSpPr>
        <p:spPr>
          <a:xfrm>
            <a:off x="1702851" y="2471192"/>
            <a:ext cx="576064" cy="369332"/>
          </a:xfrm>
          <a:prstGeom prst="rect">
            <a:avLst/>
          </a:prstGeom>
          <a:noFill/>
        </p:spPr>
        <p:txBody>
          <a:bodyPr wrap="square" rtlCol="0">
            <a:spAutoFit/>
          </a:bodyPr>
          <a:lstStyle/>
          <a:p>
            <a:r>
              <a:rPr lang="es-ES" dirty="0" smtClean="0">
                <a:sym typeface="Wingdings"/>
              </a:rPr>
              <a:t></a:t>
            </a:r>
            <a:endParaRPr lang="es-ES" dirty="0"/>
          </a:p>
        </p:txBody>
      </p:sp>
      <p:sp>
        <p:nvSpPr>
          <p:cNvPr id="61" name="CuadroTexto 60"/>
          <p:cNvSpPr txBox="1"/>
          <p:nvPr/>
        </p:nvSpPr>
        <p:spPr>
          <a:xfrm>
            <a:off x="1719867" y="3722571"/>
            <a:ext cx="576064" cy="369332"/>
          </a:xfrm>
          <a:prstGeom prst="rect">
            <a:avLst/>
          </a:prstGeom>
          <a:noFill/>
        </p:spPr>
        <p:txBody>
          <a:bodyPr wrap="square" rtlCol="0">
            <a:spAutoFit/>
          </a:bodyPr>
          <a:lstStyle/>
          <a:p>
            <a:r>
              <a:rPr lang="es-ES" dirty="0" smtClean="0">
                <a:sym typeface="Wingdings"/>
              </a:rPr>
              <a:t></a:t>
            </a:r>
            <a:endParaRPr lang="es-ES" dirty="0"/>
          </a:p>
        </p:txBody>
      </p:sp>
      <p:sp>
        <p:nvSpPr>
          <p:cNvPr id="64" name="CuadroTexto 63"/>
          <p:cNvSpPr txBox="1"/>
          <p:nvPr/>
        </p:nvSpPr>
        <p:spPr>
          <a:xfrm>
            <a:off x="1690109" y="4667074"/>
            <a:ext cx="576064" cy="369332"/>
          </a:xfrm>
          <a:prstGeom prst="rect">
            <a:avLst/>
          </a:prstGeom>
          <a:noFill/>
        </p:spPr>
        <p:txBody>
          <a:bodyPr wrap="square" rtlCol="0">
            <a:spAutoFit/>
          </a:bodyPr>
          <a:lstStyle/>
          <a:p>
            <a:r>
              <a:rPr lang="es-ES" dirty="0" smtClean="0">
                <a:sym typeface="Wingdings"/>
              </a:rPr>
              <a:t></a:t>
            </a:r>
            <a:endParaRPr lang="es-ES" dirty="0"/>
          </a:p>
        </p:txBody>
      </p:sp>
      <p:sp>
        <p:nvSpPr>
          <p:cNvPr id="65" name="CuadroTexto 64"/>
          <p:cNvSpPr txBox="1"/>
          <p:nvPr/>
        </p:nvSpPr>
        <p:spPr>
          <a:xfrm>
            <a:off x="1702851" y="5498070"/>
            <a:ext cx="576064" cy="369332"/>
          </a:xfrm>
          <a:prstGeom prst="rect">
            <a:avLst/>
          </a:prstGeom>
          <a:noFill/>
        </p:spPr>
        <p:txBody>
          <a:bodyPr wrap="square" rtlCol="0">
            <a:spAutoFit/>
          </a:bodyPr>
          <a:lstStyle/>
          <a:p>
            <a:r>
              <a:rPr lang="es-ES" dirty="0" smtClean="0">
                <a:sym typeface="Wingdings"/>
              </a:rPr>
              <a:t></a:t>
            </a:r>
            <a:endParaRPr lang="es-ES" dirty="0"/>
          </a:p>
        </p:txBody>
      </p:sp>
      <p:pic>
        <p:nvPicPr>
          <p:cNvPr id="4" name="Imagen 3" descr="MUSIC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1747" y="116632"/>
            <a:ext cx="1671960" cy="1274869"/>
          </a:xfrm>
          <a:prstGeom prst="rect">
            <a:avLst/>
          </a:prstGeom>
        </p:spPr>
      </p:pic>
      <p:pic>
        <p:nvPicPr>
          <p:cNvPr id="5" name="Imagen 4" descr="Benjamin-Zand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028" y="5553237"/>
            <a:ext cx="934066" cy="792088"/>
          </a:xfrm>
          <a:prstGeom prst="rect">
            <a:avLst/>
          </a:prstGeom>
        </p:spPr>
      </p:pic>
      <p:pic>
        <p:nvPicPr>
          <p:cNvPr id="6" name="Imagen 5" descr="ruidos.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028" y="1700808"/>
            <a:ext cx="894817" cy="690541"/>
          </a:xfrm>
          <a:prstGeom prst="rect">
            <a:avLst/>
          </a:prstGeom>
        </p:spPr>
      </p:pic>
      <p:pic>
        <p:nvPicPr>
          <p:cNvPr id="10" name="Imagen 9" descr="el_violin3.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8023" y="2506051"/>
            <a:ext cx="923513" cy="980728"/>
          </a:xfrm>
          <a:prstGeom prst="rect">
            <a:avLst/>
          </a:prstGeom>
        </p:spPr>
      </p:pic>
      <p:pic>
        <p:nvPicPr>
          <p:cNvPr id="11" name="Imagen 10" descr="orquesta_sinfonica_infantil.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588" y="4681189"/>
            <a:ext cx="937948" cy="741566"/>
          </a:xfrm>
          <a:prstGeom prst="rect">
            <a:avLst/>
          </a:prstGeom>
        </p:spPr>
      </p:pic>
      <p:pic>
        <p:nvPicPr>
          <p:cNvPr id="7" name="Imagen 6" descr="la_isla_de_los_sueos_med.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9028" y="3674749"/>
            <a:ext cx="1057920" cy="807659"/>
          </a:xfrm>
          <a:prstGeom prst="rect">
            <a:avLst/>
          </a:prstGeom>
        </p:spPr>
      </p:pic>
    </p:spTree>
    <p:extLst>
      <p:ext uri="{BB962C8B-B14F-4D97-AF65-F5344CB8AC3E}">
        <p14:creationId xmlns:p14="http://schemas.microsoft.com/office/powerpoint/2010/main" val="308772135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dondear rectángulo de esquina diagonal"/>
          <p:cNvSpPr/>
          <p:nvPr/>
        </p:nvSpPr>
        <p:spPr>
          <a:xfrm flipV="1">
            <a:off x="621369" y="1124744"/>
            <a:ext cx="8090626" cy="5400600"/>
          </a:xfrm>
          <a:prstGeom prst="round2DiagRect">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7" name="6 Rectángulo"/>
          <p:cNvSpPr/>
          <p:nvPr/>
        </p:nvSpPr>
        <p:spPr>
          <a:xfrm>
            <a:off x="928662" y="1268760"/>
            <a:ext cx="7429552" cy="6883935"/>
          </a:xfrm>
          <a:prstGeom prst="rect">
            <a:avLst/>
          </a:prstGeom>
        </p:spPr>
        <p:txBody>
          <a:bodyPr wrap="square">
            <a:spAutoFit/>
          </a:bodyPr>
          <a:lstStyle/>
          <a:p>
            <a:pPr>
              <a:spcBef>
                <a:spcPts val="4000"/>
              </a:spcBef>
            </a:pPr>
            <a:r>
              <a:rPr lang="es-ES" sz="2400" b="1" dirty="0" smtClean="0">
                <a:solidFill>
                  <a:schemeClr val="accent1"/>
                </a:solidFill>
                <a:latin typeface="Arial Narrow" pitchFamily="34" charset="0"/>
              </a:rPr>
              <a:t>V. </a:t>
            </a:r>
            <a:r>
              <a:rPr lang="es-ES" sz="2400" b="1" u="sng" dirty="0" smtClean="0">
                <a:solidFill>
                  <a:schemeClr val="accent1"/>
                </a:solidFill>
                <a:latin typeface="Arial Narrow" pitchFamily="34" charset="0"/>
              </a:rPr>
              <a:t>TALLER “UN DÍA EN EL MUSEO”</a:t>
            </a:r>
          </a:p>
          <a:p>
            <a:pPr lvl="0"/>
            <a:endParaRPr lang="es-ES" sz="2400" b="1" u="sng" dirty="0">
              <a:solidFill>
                <a:schemeClr val="accent1"/>
              </a:solidFill>
              <a:latin typeface="Arial Narrow" pitchFamily="34" charset="0"/>
            </a:endParaRPr>
          </a:p>
          <a:p>
            <a:pPr marL="342900" lvl="0" indent="-342900">
              <a:buFont typeface="Arial"/>
              <a:buChar char="•"/>
            </a:pPr>
            <a:r>
              <a:rPr lang="es-ES_tradnl" sz="2400" dirty="0" smtClean="0"/>
              <a:t>Conocer y entender lo que es un museo.</a:t>
            </a:r>
          </a:p>
          <a:p>
            <a:pPr marL="342900" lvl="0" indent="-342900">
              <a:buFont typeface="Arial"/>
              <a:buChar char="•"/>
            </a:pPr>
            <a:endParaRPr lang="es-ES_tradnl" sz="2400" dirty="0" smtClean="0"/>
          </a:p>
          <a:p>
            <a:pPr marL="342900" lvl="0" indent="-342900">
              <a:buFont typeface="Arial"/>
              <a:buChar char="•"/>
            </a:pPr>
            <a:r>
              <a:rPr lang="es-ES_tradnl" sz="2400" dirty="0" smtClean="0"/>
              <a:t>Aprender </a:t>
            </a:r>
            <a:r>
              <a:rPr lang="es-ES_tradnl" sz="2400" dirty="0"/>
              <a:t>a </a:t>
            </a:r>
            <a:r>
              <a:rPr lang="es-ES_tradnl" sz="2400" dirty="0" smtClean="0"/>
              <a:t>contemplar y </a:t>
            </a:r>
            <a:r>
              <a:rPr lang="es-ES_tradnl" sz="2400" b="1" dirty="0" smtClean="0"/>
              <a:t>desarrollar la sensibilidad hacia el arte</a:t>
            </a:r>
            <a:r>
              <a:rPr lang="es-ES_tradnl" sz="2400" dirty="0" smtClean="0"/>
              <a:t>.</a:t>
            </a:r>
          </a:p>
          <a:p>
            <a:pPr marL="342900" lvl="0" indent="-342900">
              <a:buFont typeface="Arial"/>
              <a:buChar char="•"/>
            </a:pPr>
            <a:endParaRPr lang="es-ES_tradnl" sz="2400" dirty="0" smtClean="0"/>
          </a:p>
          <a:p>
            <a:pPr marL="342900" lvl="0" indent="-342900">
              <a:buFont typeface="Arial"/>
              <a:buChar char="•"/>
            </a:pPr>
            <a:r>
              <a:rPr lang="es-ES_tradnl" sz="2400" dirty="0" smtClean="0"/>
              <a:t>Usar </a:t>
            </a:r>
            <a:r>
              <a:rPr lang="es-ES_tradnl" sz="2400" dirty="0"/>
              <a:t>el arte como herramienta para entender otras culturas y sus formas de interpretar el mundo. </a:t>
            </a:r>
            <a:endParaRPr lang="es-ES_tradnl" sz="2400" dirty="0" smtClean="0"/>
          </a:p>
          <a:p>
            <a:pPr marL="342900" lvl="0" indent="-342900">
              <a:buFont typeface="Arial"/>
              <a:buChar char="•"/>
            </a:pPr>
            <a:endParaRPr lang="es-ES_tradnl" sz="2400" dirty="0"/>
          </a:p>
          <a:p>
            <a:pPr marL="342900" lvl="0" indent="-342900">
              <a:buFont typeface="Arial"/>
              <a:buChar char="•"/>
            </a:pPr>
            <a:r>
              <a:rPr lang="es-ES_tradnl" sz="2400" dirty="0" smtClean="0"/>
              <a:t>Aprender </a:t>
            </a:r>
            <a:r>
              <a:rPr lang="es-ES_tradnl" sz="2400" dirty="0"/>
              <a:t>a </a:t>
            </a:r>
            <a:r>
              <a:rPr lang="es-ES_tradnl" sz="2400" b="1" dirty="0"/>
              <a:t>respetar</a:t>
            </a:r>
            <a:r>
              <a:rPr lang="es-ES_tradnl" sz="2400" dirty="0"/>
              <a:t> cualquier forma de patrimonio </a:t>
            </a:r>
            <a:r>
              <a:rPr lang="es-ES_tradnl" sz="2400" dirty="0" smtClean="0"/>
              <a:t>entendiéndolo </a:t>
            </a:r>
            <a:r>
              <a:rPr lang="es-ES_tradnl" sz="2400" dirty="0"/>
              <a:t>como algo propio.</a:t>
            </a:r>
          </a:p>
          <a:p>
            <a:pPr marL="342900" lvl="0" indent="-342900">
              <a:buFont typeface="Arial"/>
              <a:buChar char="•"/>
            </a:pPr>
            <a:endParaRPr lang="es-ES_tradnl" sz="2400" dirty="0"/>
          </a:p>
          <a:p>
            <a:pPr marL="342900" lvl="0" indent="-342900">
              <a:buFont typeface="Arial"/>
              <a:buChar char="•"/>
            </a:pPr>
            <a:endParaRPr lang="es-ES_tradnl" sz="2400" dirty="0" smtClean="0"/>
          </a:p>
          <a:p>
            <a:pPr marL="342900" indent="-342900">
              <a:buFont typeface="Arial"/>
              <a:buChar char="•"/>
            </a:pPr>
            <a:endParaRPr lang="es-ES_tradnl" sz="2400" dirty="0"/>
          </a:p>
          <a:p>
            <a:pPr marL="342900" lvl="0" indent="-342900">
              <a:buFont typeface="Arial"/>
              <a:buChar char="•"/>
            </a:pPr>
            <a:endParaRPr lang="es-ES_tradnl" sz="2400" dirty="0"/>
          </a:p>
          <a:p>
            <a:pPr marL="514350" indent="-514350">
              <a:spcBef>
                <a:spcPts val="4000"/>
              </a:spcBef>
              <a:buFont typeface="+mj-lt"/>
              <a:buAutoNum type="romanUcPeriod"/>
            </a:pPr>
            <a:endParaRPr lang="es-ES" sz="2400" b="1" dirty="0" smtClean="0">
              <a:solidFill>
                <a:schemeClr val="accent1"/>
              </a:solidFill>
              <a:latin typeface="Arial Narrow" pitchFamily="34" charset="0"/>
            </a:endParaRPr>
          </a:p>
        </p:txBody>
      </p:sp>
    </p:spTree>
    <p:extLst>
      <p:ext uri="{BB962C8B-B14F-4D97-AF65-F5344CB8AC3E}">
        <p14:creationId xmlns:p14="http://schemas.microsoft.com/office/powerpoint/2010/main" val="122782137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21"/>
          <p:cNvSpPr>
            <a:spLocks noGrp="1"/>
          </p:cNvSpPr>
          <p:nvPr>
            <p:ph type="title"/>
            <p:custDataLst>
              <p:tags r:id="rId1"/>
            </p:custDataLst>
          </p:nvPr>
        </p:nvSpPr>
        <p:spPr>
          <a:xfrm>
            <a:off x="457200" y="274638"/>
            <a:ext cx="8229600" cy="792162"/>
          </a:xfrm>
        </p:spPr>
        <p:txBody>
          <a:bodyPr/>
          <a:lstStyle/>
          <a:p>
            <a:r>
              <a:rPr lang="es-ES_tradnl" dirty="0" smtClean="0"/>
              <a:t>TALLER “UN DÍA EN EL MUSEO”</a:t>
            </a:r>
            <a:br>
              <a:rPr lang="es-ES_tradnl" dirty="0" smtClean="0"/>
            </a:br>
            <a:r>
              <a:rPr lang="es-ES_tradnl" sz="1800" dirty="0" smtClean="0"/>
              <a:t>“La inspiración existe, pero tiene que encontrarte trabajando” Pablo Picasso</a:t>
            </a:r>
            <a:r>
              <a:rPr lang="es-ES_tradnl" dirty="0"/>
              <a:t/>
            </a:r>
            <a:br>
              <a:rPr lang="es-ES_tradnl" dirty="0"/>
            </a:br>
            <a:endParaRPr lang="es-ES_tradnl" dirty="0" smtClean="0">
              <a:latin typeface="Arial Narrow" pitchFamily="34" charset="0"/>
            </a:endParaRPr>
          </a:p>
        </p:txBody>
      </p:sp>
      <p:sp>
        <p:nvSpPr>
          <p:cNvPr id="3" name="CuadroTexto 2"/>
          <p:cNvSpPr txBox="1"/>
          <p:nvPr/>
        </p:nvSpPr>
        <p:spPr>
          <a:xfrm>
            <a:off x="2368104" y="1586331"/>
            <a:ext cx="6347048" cy="984885"/>
          </a:xfrm>
          <a:prstGeom prst="rect">
            <a:avLst/>
          </a:prstGeom>
          <a:noFill/>
        </p:spPr>
        <p:txBody>
          <a:bodyPr wrap="square" rtlCol="0">
            <a:spAutoFit/>
          </a:bodyPr>
          <a:lstStyle/>
          <a:p>
            <a:pPr marL="285750" indent="-285750">
              <a:buFont typeface="Arial"/>
              <a:buChar char="•"/>
            </a:pPr>
            <a:r>
              <a:rPr lang="es-ES" sz="1600" u="sng" dirty="0" smtClean="0"/>
              <a:t>ERASE UNA VEZ UN MUSEO</a:t>
            </a:r>
          </a:p>
          <a:p>
            <a:r>
              <a:rPr lang="es-ES" sz="1400" dirty="0" smtClean="0"/>
              <a:t>A través de diversas actividades plásticas nuestros hijos conocerán los secretos mejor guardados de un museo, acercándose a él de manera afectiva. ¡Crearán su propio museo lleno de sorpresas!</a:t>
            </a:r>
            <a:endParaRPr lang="es-ES" sz="1400" dirty="0"/>
          </a:p>
        </p:txBody>
      </p:sp>
      <p:sp>
        <p:nvSpPr>
          <p:cNvPr id="43" name="CuadroTexto 42"/>
          <p:cNvSpPr txBox="1"/>
          <p:nvPr/>
        </p:nvSpPr>
        <p:spPr>
          <a:xfrm>
            <a:off x="2376240" y="4550175"/>
            <a:ext cx="6347048" cy="984885"/>
          </a:xfrm>
          <a:prstGeom prst="rect">
            <a:avLst/>
          </a:prstGeom>
          <a:noFill/>
        </p:spPr>
        <p:txBody>
          <a:bodyPr wrap="square" rtlCol="0">
            <a:spAutoFit/>
          </a:bodyPr>
          <a:lstStyle/>
          <a:p>
            <a:pPr marL="285750" indent="-285750">
              <a:buFont typeface="Arial"/>
              <a:buChar char="•"/>
            </a:pPr>
            <a:r>
              <a:rPr lang="es-ES" sz="1600" u="sng" dirty="0" smtClean="0"/>
              <a:t> ¡COMO ME GUSTA TOCAR!</a:t>
            </a:r>
          </a:p>
          <a:p>
            <a:r>
              <a:rPr lang="es-ES" sz="1400" dirty="0" smtClean="0"/>
              <a:t>Trabajaremos con la Princesa Margarita y diferentes texturas que harán la delicia de nuestros niños. Suave, áspero, rugoso…¡elegiremos cómo queremos el vestido de nuestra princesa!</a:t>
            </a:r>
          </a:p>
        </p:txBody>
      </p:sp>
      <p:sp>
        <p:nvSpPr>
          <p:cNvPr id="47" name="CuadroTexto 46"/>
          <p:cNvSpPr txBox="1"/>
          <p:nvPr/>
        </p:nvSpPr>
        <p:spPr>
          <a:xfrm>
            <a:off x="2376240" y="3585612"/>
            <a:ext cx="6347048" cy="984885"/>
          </a:xfrm>
          <a:prstGeom prst="rect">
            <a:avLst/>
          </a:prstGeom>
          <a:noFill/>
        </p:spPr>
        <p:txBody>
          <a:bodyPr wrap="square" rtlCol="0">
            <a:spAutoFit/>
          </a:bodyPr>
          <a:lstStyle/>
          <a:p>
            <a:pPr marL="285750" indent="-285750">
              <a:buFont typeface="Arial"/>
              <a:buChar char="•"/>
            </a:pPr>
            <a:r>
              <a:rPr lang="es-ES" sz="1600" u="sng" dirty="0" smtClean="0"/>
              <a:t>LOS NIÑOS Y LA PRINCESA ESPAÑOLA</a:t>
            </a:r>
          </a:p>
          <a:p>
            <a:r>
              <a:rPr lang="es-ES" sz="1400" dirty="0"/>
              <a:t>N</a:t>
            </a:r>
            <a:r>
              <a:rPr lang="es-ES" sz="1400" dirty="0" smtClean="0"/>
              <a:t>os acercaremos al museo para conocer a la princesa española más famosa y a sus amigos. Nos descubrirán un mundo en el que nunca antes habíamos estado. </a:t>
            </a:r>
          </a:p>
        </p:txBody>
      </p:sp>
      <p:sp>
        <p:nvSpPr>
          <p:cNvPr id="48" name="CuadroTexto 47"/>
          <p:cNvSpPr txBox="1"/>
          <p:nvPr/>
        </p:nvSpPr>
        <p:spPr>
          <a:xfrm>
            <a:off x="2376240" y="2475940"/>
            <a:ext cx="6347048" cy="1200328"/>
          </a:xfrm>
          <a:prstGeom prst="rect">
            <a:avLst/>
          </a:prstGeom>
          <a:noFill/>
        </p:spPr>
        <p:txBody>
          <a:bodyPr wrap="square" rtlCol="0">
            <a:spAutoFit/>
          </a:bodyPr>
          <a:lstStyle/>
          <a:p>
            <a:pPr marL="285750" indent="-285750">
              <a:buFont typeface="Arial"/>
              <a:buChar char="•"/>
            </a:pPr>
            <a:r>
              <a:rPr lang="es-ES" sz="1600" u="sng" dirty="0" smtClean="0"/>
              <a:t>DETECTIVES EN EL MUSEO</a:t>
            </a:r>
          </a:p>
          <a:p>
            <a:r>
              <a:rPr lang="es-ES_tradnl" sz="1400" dirty="0"/>
              <a:t>A través de sencillas explicaciones y </a:t>
            </a:r>
            <a:r>
              <a:rPr lang="es-ES_tradnl" sz="1400" dirty="0" smtClean="0"/>
              <a:t>actividades</a:t>
            </a:r>
            <a:r>
              <a:rPr lang="es-ES_tradnl" sz="1400" dirty="0"/>
              <a:t> </a:t>
            </a:r>
            <a:r>
              <a:rPr lang="es-ES_tradnl" sz="1400" dirty="0" smtClean="0"/>
              <a:t>nuestros hijos identificarán las principales semejanzas y diferencias de sus cuadros favoritos desarrollando su pensamiento crítico y deductivo. ¡ Coged la lupa y la gorra de detectives que empezamos!</a:t>
            </a:r>
            <a:endParaRPr lang="es-ES" sz="1400" dirty="0"/>
          </a:p>
        </p:txBody>
      </p:sp>
      <p:sp>
        <p:nvSpPr>
          <p:cNvPr id="49" name="CuadroTexto 48"/>
          <p:cNvSpPr txBox="1"/>
          <p:nvPr/>
        </p:nvSpPr>
        <p:spPr>
          <a:xfrm>
            <a:off x="2376240" y="5498070"/>
            <a:ext cx="6347048" cy="1200328"/>
          </a:xfrm>
          <a:prstGeom prst="rect">
            <a:avLst/>
          </a:prstGeom>
          <a:noFill/>
        </p:spPr>
        <p:txBody>
          <a:bodyPr wrap="square" rtlCol="0">
            <a:spAutoFit/>
          </a:bodyPr>
          <a:lstStyle/>
          <a:p>
            <a:pPr marL="285750" indent="-285750">
              <a:buFont typeface="Arial"/>
              <a:buChar char="•"/>
            </a:pPr>
            <a:r>
              <a:rPr lang="es-ES" sz="1600" u="sng" dirty="0" smtClean="0"/>
              <a:t>¡NOS VAMOS AL PRADO!</a:t>
            </a:r>
          </a:p>
          <a:p>
            <a:r>
              <a:rPr lang="es-ES" sz="1400" dirty="0"/>
              <a:t>Qué mejor forma de pasar la tarde que visitar el museo del Prado de la mano de nuestra ya buena amiga La Infanta Margarita. ¡Nos invita a todos a una merienda virtual en su casa!</a:t>
            </a:r>
          </a:p>
          <a:p>
            <a:endParaRPr lang="es-ES" sz="1400" dirty="0"/>
          </a:p>
        </p:txBody>
      </p:sp>
      <p:sp>
        <p:nvSpPr>
          <p:cNvPr id="9" name="CuadroTexto 8"/>
          <p:cNvSpPr txBox="1"/>
          <p:nvPr/>
        </p:nvSpPr>
        <p:spPr>
          <a:xfrm>
            <a:off x="1691680" y="1570307"/>
            <a:ext cx="576064" cy="369332"/>
          </a:xfrm>
          <a:prstGeom prst="rect">
            <a:avLst/>
          </a:prstGeom>
          <a:noFill/>
        </p:spPr>
        <p:txBody>
          <a:bodyPr wrap="square" rtlCol="0">
            <a:spAutoFit/>
          </a:bodyPr>
          <a:lstStyle/>
          <a:p>
            <a:r>
              <a:rPr lang="es-ES" dirty="0" smtClean="0">
                <a:sym typeface="Wingdings"/>
              </a:rPr>
              <a:t></a:t>
            </a:r>
            <a:endParaRPr lang="es-ES" dirty="0"/>
          </a:p>
        </p:txBody>
      </p:sp>
      <p:sp>
        <p:nvSpPr>
          <p:cNvPr id="60" name="CuadroTexto 59"/>
          <p:cNvSpPr txBox="1"/>
          <p:nvPr/>
        </p:nvSpPr>
        <p:spPr>
          <a:xfrm>
            <a:off x="1702851" y="2471192"/>
            <a:ext cx="576064" cy="369332"/>
          </a:xfrm>
          <a:prstGeom prst="rect">
            <a:avLst/>
          </a:prstGeom>
          <a:noFill/>
        </p:spPr>
        <p:txBody>
          <a:bodyPr wrap="square" rtlCol="0">
            <a:spAutoFit/>
          </a:bodyPr>
          <a:lstStyle/>
          <a:p>
            <a:r>
              <a:rPr lang="es-ES" dirty="0" smtClean="0">
                <a:sym typeface="Wingdings"/>
              </a:rPr>
              <a:t></a:t>
            </a:r>
            <a:endParaRPr lang="es-ES" dirty="0"/>
          </a:p>
        </p:txBody>
      </p:sp>
      <p:sp>
        <p:nvSpPr>
          <p:cNvPr id="61" name="CuadroTexto 60"/>
          <p:cNvSpPr txBox="1"/>
          <p:nvPr/>
        </p:nvSpPr>
        <p:spPr>
          <a:xfrm>
            <a:off x="1719867" y="3722571"/>
            <a:ext cx="576064" cy="369332"/>
          </a:xfrm>
          <a:prstGeom prst="rect">
            <a:avLst/>
          </a:prstGeom>
          <a:noFill/>
        </p:spPr>
        <p:txBody>
          <a:bodyPr wrap="square" rtlCol="0">
            <a:spAutoFit/>
          </a:bodyPr>
          <a:lstStyle/>
          <a:p>
            <a:r>
              <a:rPr lang="es-ES" dirty="0" smtClean="0">
                <a:sym typeface="Wingdings"/>
              </a:rPr>
              <a:t></a:t>
            </a:r>
            <a:endParaRPr lang="es-ES" dirty="0"/>
          </a:p>
        </p:txBody>
      </p:sp>
      <p:sp>
        <p:nvSpPr>
          <p:cNvPr id="64" name="CuadroTexto 63"/>
          <p:cNvSpPr txBox="1"/>
          <p:nvPr/>
        </p:nvSpPr>
        <p:spPr>
          <a:xfrm>
            <a:off x="1690109" y="4482408"/>
            <a:ext cx="576064" cy="369332"/>
          </a:xfrm>
          <a:prstGeom prst="rect">
            <a:avLst/>
          </a:prstGeom>
          <a:noFill/>
        </p:spPr>
        <p:txBody>
          <a:bodyPr wrap="square" rtlCol="0">
            <a:spAutoFit/>
          </a:bodyPr>
          <a:lstStyle/>
          <a:p>
            <a:r>
              <a:rPr lang="es-ES" dirty="0" smtClean="0">
                <a:sym typeface="Wingdings"/>
              </a:rPr>
              <a:t></a:t>
            </a:r>
            <a:endParaRPr lang="es-ES" dirty="0"/>
          </a:p>
        </p:txBody>
      </p:sp>
      <p:sp>
        <p:nvSpPr>
          <p:cNvPr id="65" name="CuadroTexto 64"/>
          <p:cNvSpPr txBox="1"/>
          <p:nvPr/>
        </p:nvSpPr>
        <p:spPr>
          <a:xfrm>
            <a:off x="1702851" y="5498070"/>
            <a:ext cx="576064" cy="369332"/>
          </a:xfrm>
          <a:prstGeom prst="rect">
            <a:avLst/>
          </a:prstGeom>
          <a:noFill/>
        </p:spPr>
        <p:txBody>
          <a:bodyPr wrap="square" rtlCol="0">
            <a:spAutoFit/>
          </a:bodyPr>
          <a:lstStyle/>
          <a:p>
            <a:r>
              <a:rPr lang="es-ES" dirty="0" smtClean="0">
                <a:sym typeface="Wingdings"/>
              </a:rPr>
              <a:t></a:t>
            </a:r>
            <a:endParaRPr lang="es-ES" dirty="0"/>
          </a:p>
        </p:txBody>
      </p:sp>
      <p:pic>
        <p:nvPicPr>
          <p:cNvPr id="2" name="Imagen 1" descr="big_migr_15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853" y="1525275"/>
            <a:ext cx="1002540" cy="1002540"/>
          </a:xfrm>
          <a:prstGeom prst="rect">
            <a:avLst/>
          </a:prstGeom>
        </p:spPr>
      </p:pic>
      <p:pic>
        <p:nvPicPr>
          <p:cNvPr id="6" name="Imagen 5" descr="art_picasso_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646" y="4497201"/>
            <a:ext cx="985747" cy="1110951"/>
          </a:xfrm>
          <a:prstGeom prst="rect">
            <a:avLst/>
          </a:prstGeom>
        </p:spPr>
      </p:pic>
      <p:pic>
        <p:nvPicPr>
          <p:cNvPr id="15" name="Imagen 14" descr="meninas0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8608" y="2007"/>
            <a:ext cx="1728192" cy="1410769"/>
          </a:xfrm>
          <a:prstGeom prst="rect">
            <a:avLst/>
          </a:prstGeom>
        </p:spPr>
      </p:pic>
      <p:pic>
        <p:nvPicPr>
          <p:cNvPr id="18" name="Imagen 17" descr="Margarita prd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772" y="3544924"/>
            <a:ext cx="1082728" cy="937484"/>
          </a:xfrm>
          <a:prstGeom prst="rect">
            <a:avLst/>
          </a:prstGeom>
        </p:spPr>
      </p:pic>
      <p:pic>
        <p:nvPicPr>
          <p:cNvPr id="19" name="Imagen 18" descr="phoca_thumb_l_07.Juan de Villanueva-Museo del Prado.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2853" y="5608152"/>
            <a:ext cx="1030901" cy="773176"/>
          </a:xfrm>
          <a:prstGeom prst="rect">
            <a:avLst/>
          </a:prstGeom>
        </p:spPr>
      </p:pic>
      <p:pic>
        <p:nvPicPr>
          <p:cNvPr id="20" name="Imagen 19" descr="CULTPaseoMuseoPrado_COMP0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1608" y="2840524"/>
            <a:ext cx="432048" cy="541181"/>
          </a:xfrm>
          <a:prstGeom prst="rect">
            <a:avLst/>
          </a:prstGeom>
        </p:spPr>
      </p:pic>
      <p:pic>
        <p:nvPicPr>
          <p:cNvPr id="21" name="Imagen 20" descr="detective.gi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7584" y="2571216"/>
            <a:ext cx="868681" cy="641760"/>
          </a:xfrm>
          <a:prstGeom prst="rect">
            <a:avLst/>
          </a:prstGeom>
        </p:spPr>
      </p:pic>
    </p:spTree>
    <p:extLst>
      <p:ext uri="{BB962C8B-B14F-4D97-AF65-F5344CB8AC3E}">
        <p14:creationId xmlns:p14="http://schemas.microsoft.com/office/powerpoint/2010/main" val="370738256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dondear rectángulo de esquina diagonal"/>
          <p:cNvSpPr/>
          <p:nvPr/>
        </p:nvSpPr>
        <p:spPr>
          <a:xfrm flipV="1">
            <a:off x="621369" y="1124744"/>
            <a:ext cx="8090626" cy="5400600"/>
          </a:xfrm>
          <a:prstGeom prst="round2DiagRect">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7" name="6 Rectángulo"/>
          <p:cNvSpPr/>
          <p:nvPr/>
        </p:nvSpPr>
        <p:spPr>
          <a:xfrm>
            <a:off x="928662" y="1268760"/>
            <a:ext cx="7429552" cy="6883935"/>
          </a:xfrm>
          <a:prstGeom prst="rect">
            <a:avLst/>
          </a:prstGeom>
        </p:spPr>
        <p:txBody>
          <a:bodyPr wrap="square">
            <a:spAutoFit/>
          </a:bodyPr>
          <a:lstStyle/>
          <a:p>
            <a:pPr>
              <a:spcBef>
                <a:spcPts val="4000"/>
              </a:spcBef>
            </a:pPr>
            <a:r>
              <a:rPr lang="es-ES" sz="2400" b="1" dirty="0" smtClean="0">
                <a:solidFill>
                  <a:schemeClr val="accent1"/>
                </a:solidFill>
                <a:latin typeface="Arial Narrow" pitchFamily="34" charset="0"/>
              </a:rPr>
              <a:t>VI. </a:t>
            </a:r>
            <a:r>
              <a:rPr lang="es-ES" sz="2400" b="1" u="sng" dirty="0" smtClean="0">
                <a:solidFill>
                  <a:schemeClr val="accent1"/>
                </a:solidFill>
                <a:latin typeface="Arial Narrow" pitchFamily="34" charset="0"/>
              </a:rPr>
              <a:t>TALLER “PEQUEÑOS ARTISTAS”</a:t>
            </a:r>
          </a:p>
          <a:p>
            <a:pPr lvl="0"/>
            <a:endParaRPr lang="es-ES" sz="2400" b="1" u="sng" dirty="0">
              <a:solidFill>
                <a:schemeClr val="accent1"/>
              </a:solidFill>
              <a:latin typeface="Arial Narrow" pitchFamily="34" charset="0"/>
            </a:endParaRPr>
          </a:p>
          <a:p>
            <a:pPr marL="342900" lvl="0" indent="-342900">
              <a:buFont typeface="Arial"/>
              <a:buChar char="•"/>
            </a:pPr>
            <a:r>
              <a:rPr lang="es-ES_tradnl" sz="2400" dirty="0" smtClean="0"/>
              <a:t>Aprender </a:t>
            </a:r>
            <a:r>
              <a:rPr lang="es-ES_tradnl" sz="2400" dirty="0"/>
              <a:t>a </a:t>
            </a:r>
            <a:r>
              <a:rPr lang="es-ES_tradnl" sz="2400" dirty="0" smtClean="0"/>
              <a:t>contemplar y </a:t>
            </a:r>
            <a:r>
              <a:rPr lang="es-ES_tradnl" sz="2400" b="1" dirty="0" smtClean="0"/>
              <a:t>desarrollar la sensibilidad hacia las líneas, los colores, las formas y texturas, así como combinarlas y dar formas a nuevas experiencias creativas.</a:t>
            </a:r>
            <a:endParaRPr lang="es-ES_tradnl" sz="2400" dirty="0" smtClean="0"/>
          </a:p>
          <a:p>
            <a:pPr marL="342900" lvl="0" indent="-342900">
              <a:buFont typeface="Arial"/>
              <a:buChar char="•"/>
            </a:pPr>
            <a:endParaRPr lang="es-ES_tradnl" sz="2400" dirty="0" smtClean="0"/>
          </a:p>
          <a:p>
            <a:pPr marL="342900" lvl="0" indent="-342900">
              <a:buFont typeface="Arial"/>
              <a:buChar char="•"/>
            </a:pPr>
            <a:r>
              <a:rPr lang="es-ES_tradnl" sz="2400" dirty="0" smtClean="0"/>
              <a:t>Usar </a:t>
            </a:r>
            <a:r>
              <a:rPr lang="es-ES_tradnl" sz="2400" dirty="0"/>
              <a:t>el arte como herramienta para entender otras culturas y sus formas de interpretar el mundo. </a:t>
            </a:r>
            <a:endParaRPr lang="es-ES_tradnl" sz="2400" dirty="0" smtClean="0"/>
          </a:p>
          <a:p>
            <a:pPr marL="342900" lvl="0" indent="-342900">
              <a:buFont typeface="Arial"/>
              <a:buChar char="•"/>
            </a:pPr>
            <a:endParaRPr lang="es-ES_tradnl" sz="2400" dirty="0"/>
          </a:p>
          <a:p>
            <a:pPr marL="342900" lvl="0" indent="-342900">
              <a:buFont typeface="Arial"/>
              <a:buChar char="•"/>
            </a:pPr>
            <a:r>
              <a:rPr lang="es-ES_tradnl" sz="2400" dirty="0" smtClean="0"/>
              <a:t>Aprender </a:t>
            </a:r>
            <a:r>
              <a:rPr lang="es-ES_tradnl" sz="2400" dirty="0"/>
              <a:t>a </a:t>
            </a:r>
            <a:r>
              <a:rPr lang="es-ES_tradnl" sz="2400" b="1" dirty="0"/>
              <a:t>respetar</a:t>
            </a:r>
            <a:r>
              <a:rPr lang="es-ES_tradnl" sz="2400" dirty="0"/>
              <a:t> cualquier forma de patrimonio </a:t>
            </a:r>
            <a:r>
              <a:rPr lang="es-ES_tradnl" sz="2400" dirty="0" smtClean="0"/>
              <a:t>entendiéndolo </a:t>
            </a:r>
            <a:r>
              <a:rPr lang="es-ES_tradnl" sz="2400" dirty="0"/>
              <a:t>como algo propio.</a:t>
            </a:r>
          </a:p>
          <a:p>
            <a:pPr marL="342900" lvl="0" indent="-342900">
              <a:buFont typeface="Arial"/>
              <a:buChar char="•"/>
            </a:pPr>
            <a:endParaRPr lang="es-ES_tradnl" sz="2400" dirty="0"/>
          </a:p>
          <a:p>
            <a:pPr marL="342900" lvl="0" indent="-342900">
              <a:buFont typeface="Arial"/>
              <a:buChar char="•"/>
            </a:pPr>
            <a:endParaRPr lang="es-ES_tradnl" sz="2400" dirty="0" smtClean="0"/>
          </a:p>
          <a:p>
            <a:pPr marL="342900" indent="-342900">
              <a:buFont typeface="Arial"/>
              <a:buChar char="•"/>
            </a:pPr>
            <a:endParaRPr lang="es-ES_tradnl" sz="2400" dirty="0"/>
          </a:p>
          <a:p>
            <a:pPr marL="342900" lvl="0" indent="-342900">
              <a:buFont typeface="Arial"/>
              <a:buChar char="•"/>
            </a:pPr>
            <a:endParaRPr lang="es-ES_tradnl" sz="2400" dirty="0"/>
          </a:p>
          <a:p>
            <a:pPr marL="514350" indent="-514350">
              <a:spcBef>
                <a:spcPts val="4000"/>
              </a:spcBef>
              <a:buFont typeface="+mj-lt"/>
              <a:buAutoNum type="romanUcPeriod"/>
            </a:pPr>
            <a:endParaRPr lang="es-ES" sz="2400" b="1" dirty="0" smtClean="0">
              <a:solidFill>
                <a:schemeClr val="accent1"/>
              </a:solidFill>
              <a:latin typeface="Arial Narrow" pitchFamily="34" charset="0"/>
            </a:endParaRPr>
          </a:p>
        </p:txBody>
      </p:sp>
    </p:spTree>
    <p:extLst>
      <p:ext uri="{BB962C8B-B14F-4D97-AF65-F5344CB8AC3E}">
        <p14:creationId xmlns:p14="http://schemas.microsoft.com/office/powerpoint/2010/main" val="196597526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21"/>
          <p:cNvSpPr>
            <a:spLocks noGrp="1"/>
          </p:cNvSpPr>
          <p:nvPr>
            <p:ph type="title"/>
            <p:custDataLst>
              <p:tags r:id="rId1"/>
            </p:custDataLst>
          </p:nvPr>
        </p:nvSpPr>
        <p:spPr>
          <a:xfrm>
            <a:off x="457200" y="274638"/>
            <a:ext cx="7067128" cy="792162"/>
          </a:xfrm>
        </p:spPr>
        <p:txBody>
          <a:bodyPr/>
          <a:lstStyle/>
          <a:p>
            <a:r>
              <a:rPr lang="es-ES_tradnl" dirty="0" smtClean="0"/>
              <a:t>TALLER “PEQUEÑOS ARTISTAS”</a:t>
            </a:r>
            <a:br>
              <a:rPr lang="es-ES_tradnl" dirty="0" smtClean="0"/>
            </a:br>
            <a:r>
              <a:rPr lang="es-ES_tradnl" sz="1800" dirty="0" smtClean="0"/>
              <a:t>“Es maravilloso ver a los niños haciendo arte. Rebosan libertad, es expresivo, fascinante. Es la clase de magia que tienen los niños” </a:t>
            </a:r>
            <a:r>
              <a:rPr lang="es-ES_tradnl" sz="1800" dirty="0" err="1" smtClean="0"/>
              <a:t>Faith</a:t>
            </a:r>
            <a:r>
              <a:rPr lang="es-ES_tradnl" sz="1800" dirty="0" smtClean="0"/>
              <a:t> </a:t>
            </a:r>
            <a:r>
              <a:rPr lang="es-ES_tradnl" sz="1800" dirty="0" err="1" smtClean="0"/>
              <a:t>Ringgold</a:t>
            </a:r>
            <a:r>
              <a:rPr lang="es-ES_tradnl" dirty="0"/>
              <a:t/>
            </a:r>
            <a:br>
              <a:rPr lang="es-ES_tradnl" dirty="0"/>
            </a:br>
            <a:endParaRPr lang="es-ES_tradnl" dirty="0" smtClean="0">
              <a:latin typeface="Arial Narrow" pitchFamily="34" charset="0"/>
            </a:endParaRPr>
          </a:p>
        </p:txBody>
      </p:sp>
      <p:sp>
        <p:nvSpPr>
          <p:cNvPr id="3" name="CuadroTexto 2"/>
          <p:cNvSpPr txBox="1"/>
          <p:nvPr/>
        </p:nvSpPr>
        <p:spPr>
          <a:xfrm>
            <a:off x="2368104" y="1586331"/>
            <a:ext cx="6347048" cy="769441"/>
          </a:xfrm>
          <a:prstGeom prst="rect">
            <a:avLst/>
          </a:prstGeom>
          <a:noFill/>
        </p:spPr>
        <p:txBody>
          <a:bodyPr wrap="square" rtlCol="0">
            <a:spAutoFit/>
          </a:bodyPr>
          <a:lstStyle/>
          <a:p>
            <a:pPr marL="285750" indent="-285750">
              <a:buFont typeface="Arial"/>
              <a:buChar char="•"/>
            </a:pPr>
            <a:r>
              <a:rPr lang="es-ES" sz="1600" u="sng" dirty="0" smtClean="0"/>
              <a:t>COLORÍN, COLORADO… Y EL ARCOÍRIS</a:t>
            </a:r>
          </a:p>
          <a:p>
            <a:r>
              <a:rPr lang="es-ES" sz="1400" dirty="0" smtClean="0"/>
              <a:t>A través de diversas actividades plásticas nuestros hijos se divertirán conociendo los colores primarios y creando todo un arcoíris a su alrededor.</a:t>
            </a:r>
            <a:endParaRPr lang="es-ES" sz="1400" dirty="0"/>
          </a:p>
        </p:txBody>
      </p:sp>
      <p:sp>
        <p:nvSpPr>
          <p:cNvPr id="43" name="CuadroTexto 42"/>
          <p:cNvSpPr txBox="1"/>
          <p:nvPr/>
        </p:nvSpPr>
        <p:spPr>
          <a:xfrm>
            <a:off x="2376240" y="3717032"/>
            <a:ext cx="6347048" cy="1231106"/>
          </a:xfrm>
          <a:prstGeom prst="rect">
            <a:avLst/>
          </a:prstGeom>
          <a:noFill/>
        </p:spPr>
        <p:txBody>
          <a:bodyPr wrap="square" rtlCol="0">
            <a:spAutoFit/>
          </a:bodyPr>
          <a:lstStyle/>
          <a:p>
            <a:pPr marL="285750" indent="-285750">
              <a:buFont typeface="Arial"/>
              <a:buChar char="•"/>
            </a:pPr>
            <a:r>
              <a:rPr lang="es-ES" sz="1600" u="sng" dirty="0" smtClean="0"/>
              <a:t> ¡SE PUEDE TOCAR!</a:t>
            </a:r>
          </a:p>
          <a:p>
            <a:r>
              <a:rPr lang="es-ES" sz="1400" dirty="0" smtClean="0"/>
              <a:t>Los más pequeños realizarán una verdadera obra de arte combinado líneas,  colores, formas y sobre todo texturas. Todo ello a partir de diversos y divertidos materiales.</a:t>
            </a:r>
          </a:p>
          <a:p>
            <a:endParaRPr lang="es-ES" sz="1600" u="sng" dirty="0" smtClean="0"/>
          </a:p>
        </p:txBody>
      </p:sp>
      <p:sp>
        <p:nvSpPr>
          <p:cNvPr id="48" name="CuadroTexto 47"/>
          <p:cNvSpPr txBox="1"/>
          <p:nvPr/>
        </p:nvSpPr>
        <p:spPr>
          <a:xfrm>
            <a:off x="2376240" y="2475940"/>
            <a:ext cx="6347048" cy="984885"/>
          </a:xfrm>
          <a:prstGeom prst="rect">
            <a:avLst/>
          </a:prstGeom>
          <a:noFill/>
        </p:spPr>
        <p:txBody>
          <a:bodyPr wrap="square" rtlCol="0">
            <a:spAutoFit/>
          </a:bodyPr>
          <a:lstStyle/>
          <a:p>
            <a:pPr marL="285750" indent="-285750">
              <a:buFont typeface="Arial"/>
              <a:buChar char="•"/>
            </a:pPr>
            <a:r>
              <a:rPr lang="es-ES" sz="1600" u="sng" dirty="0" smtClean="0"/>
              <a:t>¡¡LLUEVE…PINTURA!!</a:t>
            </a:r>
          </a:p>
          <a:p>
            <a:r>
              <a:rPr lang="es-ES_tradnl" sz="1400" dirty="0" smtClean="0"/>
              <a:t>Nuestros hijos realizarán un original cuadro cuadro combinando pintura de dedo, acuarelas, ceras,</a:t>
            </a:r>
            <a:r>
              <a:rPr lang="es-ES" sz="1400" dirty="0" smtClean="0"/>
              <a:t>…con pinceles, esponjas, rodillos y sus propias manos.</a:t>
            </a:r>
            <a:endParaRPr lang="es-ES" sz="1400" dirty="0"/>
          </a:p>
        </p:txBody>
      </p:sp>
      <p:sp>
        <p:nvSpPr>
          <p:cNvPr id="49" name="CuadroTexto 48"/>
          <p:cNvSpPr txBox="1"/>
          <p:nvPr/>
        </p:nvSpPr>
        <p:spPr>
          <a:xfrm>
            <a:off x="2376240" y="5157192"/>
            <a:ext cx="6347048" cy="984885"/>
          </a:xfrm>
          <a:prstGeom prst="rect">
            <a:avLst/>
          </a:prstGeom>
          <a:noFill/>
        </p:spPr>
        <p:txBody>
          <a:bodyPr wrap="square" rtlCol="0">
            <a:spAutoFit/>
          </a:bodyPr>
          <a:lstStyle/>
          <a:p>
            <a:pPr marL="285750" indent="-285750">
              <a:buFont typeface="Arial"/>
              <a:buChar char="•"/>
            </a:pPr>
            <a:r>
              <a:rPr lang="es-ES" sz="1600" u="sng" dirty="0" smtClean="0"/>
              <a:t>¡ESTAMOS EN ARCO!</a:t>
            </a:r>
          </a:p>
          <a:p>
            <a:r>
              <a:rPr lang="es-ES" sz="1400" dirty="0" smtClean="0"/>
              <a:t>¡Todo </a:t>
            </a:r>
            <a:r>
              <a:rPr lang="es-ES" sz="1400" dirty="0"/>
              <a:t>vale para ser creativos! Utilizaremos todos los materiales, colores, texturas y </a:t>
            </a:r>
            <a:r>
              <a:rPr lang="es-ES" sz="1400" dirty="0" smtClean="0"/>
              <a:t>todo lo aprendido </a:t>
            </a:r>
            <a:r>
              <a:rPr lang="es-ES" sz="1400" dirty="0"/>
              <a:t>para, dando rienda suelta nuestra imaginación, crear nuestra propia y única obra de </a:t>
            </a:r>
            <a:r>
              <a:rPr lang="es-ES" sz="1400" dirty="0" smtClean="0"/>
              <a:t>arte.</a:t>
            </a:r>
            <a:endParaRPr lang="es-ES" sz="1400" dirty="0"/>
          </a:p>
        </p:txBody>
      </p:sp>
      <p:sp>
        <p:nvSpPr>
          <p:cNvPr id="9" name="CuadroTexto 8"/>
          <p:cNvSpPr txBox="1"/>
          <p:nvPr/>
        </p:nvSpPr>
        <p:spPr>
          <a:xfrm>
            <a:off x="1691680" y="1570307"/>
            <a:ext cx="576064" cy="369332"/>
          </a:xfrm>
          <a:prstGeom prst="rect">
            <a:avLst/>
          </a:prstGeom>
          <a:noFill/>
        </p:spPr>
        <p:txBody>
          <a:bodyPr wrap="square" rtlCol="0">
            <a:spAutoFit/>
          </a:bodyPr>
          <a:lstStyle/>
          <a:p>
            <a:r>
              <a:rPr lang="es-ES" dirty="0" smtClean="0">
                <a:sym typeface="Wingdings"/>
              </a:rPr>
              <a:t></a:t>
            </a:r>
            <a:endParaRPr lang="es-ES" dirty="0"/>
          </a:p>
        </p:txBody>
      </p:sp>
      <p:sp>
        <p:nvSpPr>
          <p:cNvPr id="60" name="CuadroTexto 59"/>
          <p:cNvSpPr txBox="1"/>
          <p:nvPr/>
        </p:nvSpPr>
        <p:spPr>
          <a:xfrm>
            <a:off x="1702851" y="2708920"/>
            <a:ext cx="576064" cy="369332"/>
          </a:xfrm>
          <a:prstGeom prst="rect">
            <a:avLst/>
          </a:prstGeom>
          <a:noFill/>
        </p:spPr>
        <p:txBody>
          <a:bodyPr wrap="square" rtlCol="0">
            <a:spAutoFit/>
          </a:bodyPr>
          <a:lstStyle/>
          <a:p>
            <a:r>
              <a:rPr lang="es-ES" dirty="0" smtClean="0">
                <a:sym typeface="Wingdings"/>
              </a:rPr>
              <a:t></a:t>
            </a:r>
            <a:endParaRPr lang="es-ES" dirty="0"/>
          </a:p>
        </p:txBody>
      </p:sp>
      <p:sp>
        <p:nvSpPr>
          <p:cNvPr id="64" name="CuadroTexto 63"/>
          <p:cNvSpPr txBox="1"/>
          <p:nvPr/>
        </p:nvSpPr>
        <p:spPr>
          <a:xfrm>
            <a:off x="1680072" y="3961997"/>
            <a:ext cx="576064" cy="369332"/>
          </a:xfrm>
          <a:prstGeom prst="rect">
            <a:avLst/>
          </a:prstGeom>
          <a:noFill/>
        </p:spPr>
        <p:txBody>
          <a:bodyPr wrap="square" rtlCol="0">
            <a:spAutoFit/>
          </a:bodyPr>
          <a:lstStyle/>
          <a:p>
            <a:r>
              <a:rPr lang="es-ES" dirty="0" smtClean="0">
                <a:sym typeface="Wingdings"/>
              </a:rPr>
              <a:t></a:t>
            </a:r>
            <a:endParaRPr lang="es-ES" dirty="0"/>
          </a:p>
        </p:txBody>
      </p:sp>
      <p:sp>
        <p:nvSpPr>
          <p:cNvPr id="65" name="CuadroTexto 64"/>
          <p:cNvSpPr txBox="1"/>
          <p:nvPr/>
        </p:nvSpPr>
        <p:spPr>
          <a:xfrm>
            <a:off x="1702851" y="5313404"/>
            <a:ext cx="576064" cy="369332"/>
          </a:xfrm>
          <a:prstGeom prst="rect">
            <a:avLst/>
          </a:prstGeom>
          <a:noFill/>
        </p:spPr>
        <p:txBody>
          <a:bodyPr wrap="square" rtlCol="0">
            <a:spAutoFit/>
          </a:bodyPr>
          <a:lstStyle/>
          <a:p>
            <a:r>
              <a:rPr lang="es-ES" dirty="0" smtClean="0">
                <a:sym typeface="Wingdings"/>
              </a:rPr>
              <a:t></a:t>
            </a:r>
            <a:endParaRPr lang="es-ES" dirty="0"/>
          </a:p>
        </p:txBody>
      </p:sp>
      <p:pic>
        <p:nvPicPr>
          <p:cNvPr id="5" name="Imagen 4" descr="COLO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941" y="1586331"/>
            <a:ext cx="1150558" cy="785465"/>
          </a:xfrm>
          <a:prstGeom prst="rect">
            <a:avLst/>
          </a:prstGeom>
        </p:spPr>
      </p:pic>
      <p:pic>
        <p:nvPicPr>
          <p:cNvPr id="22" name="Imagen 21" descr="ludic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825" y="5268829"/>
            <a:ext cx="1165838" cy="876710"/>
          </a:xfrm>
          <a:prstGeom prst="rect">
            <a:avLst/>
          </a:prstGeom>
        </p:spPr>
      </p:pic>
      <p:pic>
        <p:nvPicPr>
          <p:cNvPr id="23" name="Imagen 22" descr="niño pintand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616" y="2708920"/>
            <a:ext cx="1131557" cy="913188"/>
          </a:xfrm>
          <a:prstGeom prst="rect">
            <a:avLst/>
          </a:prstGeom>
        </p:spPr>
      </p:pic>
      <p:pic>
        <p:nvPicPr>
          <p:cNvPr id="24" name="Imagen 23" descr="pintando en el suel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108" y="3933056"/>
            <a:ext cx="1175049" cy="794994"/>
          </a:xfrm>
          <a:prstGeom prst="rect">
            <a:avLst/>
          </a:prstGeom>
        </p:spPr>
      </p:pic>
      <p:pic>
        <p:nvPicPr>
          <p:cNvPr id="25" name="Imagen 24" descr="_arte_inf.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4288" y="116632"/>
            <a:ext cx="1674484" cy="1256804"/>
          </a:xfrm>
          <a:prstGeom prst="rect">
            <a:avLst/>
          </a:prstGeom>
        </p:spPr>
      </p:pic>
    </p:spTree>
    <p:extLst>
      <p:ext uri="{BB962C8B-B14F-4D97-AF65-F5344CB8AC3E}">
        <p14:creationId xmlns:p14="http://schemas.microsoft.com/office/powerpoint/2010/main" val="349748659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dondear rectángulo de esquina diagonal"/>
          <p:cNvSpPr/>
          <p:nvPr/>
        </p:nvSpPr>
        <p:spPr>
          <a:xfrm flipV="1">
            <a:off x="621369" y="188640"/>
            <a:ext cx="8090626" cy="6120680"/>
          </a:xfrm>
          <a:prstGeom prst="round2DiagRect">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2" name="Il bello della differenza(240p_H.264-AA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19672" y="692696"/>
            <a:ext cx="6019620" cy="4925144"/>
          </a:xfrm>
          <a:prstGeom prst="rect">
            <a:avLst/>
          </a:prstGeom>
        </p:spPr>
      </p:pic>
    </p:spTree>
    <p:extLst>
      <p:ext uri="{BB962C8B-B14F-4D97-AF65-F5344CB8AC3E}">
        <p14:creationId xmlns:p14="http://schemas.microsoft.com/office/powerpoint/2010/main" val="393504459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dondear rectángulo de esquina diagonal"/>
          <p:cNvSpPr/>
          <p:nvPr/>
        </p:nvSpPr>
        <p:spPr>
          <a:xfrm flipV="1">
            <a:off x="617012" y="405739"/>
            <a:ext cx="8090626" cy="6048672"/>
          </a:xfrm>
          <a:prstGeom prst="round2DiagRect">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7" name="6 Rectángulo"/>
          <p:cNvSpPr/>
          <p:nvPr/>
        </p:nvSpPr>
        <p:spPr>
          <a:xfrm>
            <a:off x="902931" y="620688"/>
            <a:ext cx="7429552" cy="12547024"/>
          </a:xfrm>
          <a:prstGeom prst="rect">
            <a:avLst/>
          </a:prstGeom>
          <a:ln>
            <a:noFill/>
          </a:ln>
        </p:spPr>
        <p:txBody>
          <a:bodyPr wrap="square">
            <a:spAutoFit/>
          </a:bodyPr>
          <a:lstStyle/>
          <a:p>
            <a:pPr lvl="0"/>
            <a:endParaRPr lang="es-ES" sz="1400" dirty="0">
              <a:sym typeface="Wingdings"/>
            </a:endParaRPr>
          </a:p>
          <a:p>
            <a:pPr algn="just"/>
            <a:endParaRPr lang="es-ES_tradnl" sz="1400" b="1" dirty="0" smtClean="0"/>
          </a:p>
          <a:p>
            <a:pPr algn="just"/>
            <a:endParaRPr lang="es-ES_tradnl" sz="1400" b="1" dirty="0"/>
          </a:p>
          <a:p>
            <a:pPr algn="just"/>
            <a:r>
              <a:rPr lang="es-ES_tradnl" sz="1400" b="1" dirty="0" smtClean="0"/>
              <a:t>“</a:t>
            </a:r>
            <a:r>
              <a:rPr lang="es-ES_tradnl" sz="1400" b="1" dirty="0"/>
              <a:t>Invertir” en infancia </a:t>
            </a:r>
            <a:r>
              <a:rPr lang="es-ES_tradnl" sz="1400" dirty="0"/>
              <a:t>supone invertir en el </a:t>
            </a:r>
            <a:r>
              <a:rPr lang="es-ES_tradnl" sz="1400" u="sng" dirty="0"/>
              <a:t>futuro de nuestra sociedad</a:t>
            </a:r>
            <a:r>
              <a:rPr lang="es-ES_tradnl" sz="1400" dirty="0"/>
              <a:t>. </a:t>
            </a:r>
            <a:r>
              <a:rPr lang="es-ES_tradnl" sz="1400" dirty="0" smtClean="0"/>
              <a:t>Los niños de hoy son los adultos que conformarán la sociedad del mañana.</a:t>
            </a:r>
          </a:p>
          <a:p>
            <a:pPr algn="just"/>
            <a:endParaRPr lang="es-ES_tradnl" sz="1400" dirty="0"/>
          </a:p>
          <a:p>
            <a:pPr algn="just"/>
            <a:endParaRPr lang="es-ES_tradnl" sz="1400" dirty="0" smtClean="0"/>
          </a:p>
          <a:p>
            <a:pPr algn="just"/>
            <a:endParaRPr lang="es-ES_tradnl" sz="1400" dirty="0"/>
          </a:p>
          <a:p>
            <a:pPr algn="just"/>
            <a:endParaRPr lang="es-ES_tradnl" sz="1400" dirty="0" smtClean="0"/>
          </a:p>
          <a:p>
            <a:pPr algn="just"/>
            <a:r>
              <a:rPr lang="es-ES_tradnl" sz="1400" dirty="0" smtClean="0"/>
              <a:t>A </a:t>
            </a:r>
            <a:r>
              <a:rPr lang="es-ES_tradnl" sz="1400" dirty="0"/>
              <a:t>través de programas educativos basados en la Creatividad proporcionamos a los niños las habilidades necesarias para conocer sus talentos, habilidades, ser creativos y así poseer una serie de herramientas para poder enfrentarse al futuro conectando correctamente con sus talentos e inclinaciones individuales</a:t>
            </a:r>
            <a:r>
              <a:rPr lang="es-ES_tradnl" sz="1400" dirty="0" smtClean="0"/>
              <a:t>.</a:t>
            </a:r>
          </a:p>
          <a:p>
            <a:pPr algn="just"/>
            <a:endParaRPr lang="es-ES_tradnl" sz="1400" dirty="0"/>
          </a:p>
          <a:p>
            <a:pPr algn="just"/>
            <a:endParaRPr lang="es-ES_tradnl" sz="1400" dirty="0" smtClean="0"/>
          </a:p>
          <a:p>
            <a:endParaRPr lang="es-ES_tradnl" sz="1400" dirty="0"/>
          </a:p>
          <a:p>
            <a:endParaRPr lang="es-ES_tradnl" sz="1400" dirty="0" smtClean="0"/>
          </a:p>
          <a:p>
            <a:endParaRPr lang="es-ES_tradnl" sz="1400" dirty="0"/>
          </a:p>
          <a:p>
            <a:endParaRPr lang="es-ES_tradnl" sz="1400" dirty="0"/>
          </a:p>
          <a:p>
            <a:pPr marL="285750" lvl="0" indent="-285750">
              <a:buFont typeface="Arial"/>
              <a:buChar char="•"/>
            </a:pPr>
            <a:endParaRPr lang="es-ES_tradnl" sz="1400" dirty="0"/>
          </a:p>
          <a:p>
            <a:pPr lvl="0"/>
            <a:endParaRPr lang="es-ES_tradnl" sz="1400" b="1" dirty="0" smtClean="0"/>
          </a:p>
          <a:p>
            <a:pPr lvl="0"/>
            <a:endParaRPr lang="es-ES_tradnl" sz="1400" b="1" dirty="0" smtClean="0"/>
          </a:p>
          <a:p>
            <a:pPr lvl="0"/>
            <a:endParaRPr lang="es-ES_tradnl" sz="2000" b="1" dirty="0" smtClean="0">
              <a:solidFill>
                <a:schemeClr val="accent1"/>
              </a:solidFill>
            </a:endParaRPr>
          </a:p>
          <a:p>
            <a:pPr lvl="0"/>
            <a:endParaRPr lang="es-ES_tradnl" sz="2000" b="1" dirty="0">
              <a:solidFill>
                <a:schemeClr val="accent1"/>
              </a:solidFill>
            </a:endParaRPr>
          </a:p>
          <a:p>
            <a:pPr lvl="0"/>
            <a:endParaRPr lang="es-ES_tradnl" sz="2000" b="1" dirty="0" smtClean="0">
              <a:solidFill>
                <a:schemeClr val="accent1"/>
              </a:solidFill>
            </a:endParaRPr>
          </a:p>
          <a:p>
            <a:pPr lvl="0"/>
            <a:endParaRPr lang="es-ES_tradnl" sz="2000" b="1" dirty="0">
              <a:solidFill>
                <a:schemeClr val="accent1"/>
              </a:solidFill>
            </a:endParaRPr>
          </a:p>
          <a:p>
            <a:pPr lvl="0"/>
            <a:endParaRPr lang="es-ES_tradnl" sz="2000" b="1" dirty="0">
              <a:solidFill>
                <a:schemeClr val="accent1"/>
              </a:solidFill>
            </a:endParaRPr>
          </a:p>
          <a:p>
            <a:pPr lvl="0"/>
            <a:endParaRPr lang="es-ES_tradnl" sz="2000" b="1" dirty="0">
              <a:solidFill>
                <a:schemeClr val="accent1"/>
              </a:solidFill>
            </a:endParaRPr>
          </a:p>
          <a:p>
            <a:pPr lvl="0"/>
            <a:endParaRPr lang="es-ES_tradnl" sz="2000" b="1" dirty="0" smtClean="0">
              <a:solidFill>
                <a:schemeClr val="accent1"/>
              </a:solidFill>
            </a:endParaRPr>
          </a:p>
          <a:p>
            <a:pPr lvl="0"/>
            <a:endParaRPr lang="es-ES_tradnl" sz="2000" b="1" dirty="0">
              <a:solidFill>
                <a:schemeClr val="accent1"/>
              </a:solidFill>
            </a:endParaRPr>
          </a:p>
          <a:p>
            <a:pPr lvl="0"/>
            <a:endParaRPr lang="es-ES_tradnl" sz="2000" b="1" dirty="0" smtClean="0">
              <a:solidFill>
                <a:schemeClr val="accent1"/>
              </a:solidFill>
            </a:endParaRPr>
          </a:p>
          <a:p>
            <a:pPr lvl="0"/>
            <a:endParaRPr lang="es-ES_tradnl" sz="2000" b="1" dirty="0">
              <a:solidFill>
                <a:schemeClr val="accent1"/>
              </a:solidFill>
            </a:endParaRPr>
          </a:p>
          <a:p>
            <a:pPr lvl="0"/>
            <a:endParaRPr lang="es-ES_tradnl" sz="2000" b="1" dirty="0" smtClean="0">
              <a:solidFill>
                <a:schemeClr val="accent1"/>
              </a:solidFill>
            </a:endParaRPr>
          </a:p>
          <a:p>
            <a:pPr lvl="0"/>
            <a:endParaRPr lang="es-ES_tradnl" sz="2000" b="1" dirty="0">
              <a:solidFill>
                <a:schemeClr val="accent1"/>
              </a:solidFill>
            </a:endParaRPr>
          </a:p>
          <a:p>
            <a:pPr lvl="0"/>
            <a:endParaRPr lang="es-ES_tradnl" sz="2000" b="1" dirty="0" smtClean="0">
              <a:solidFill>
                <a:schemeClr val="accent1"/>
              </a:solidFill>
            </a:endParaRPr>
          </a:p>
          <a:p>
            <a:pPr lvl="0"/>
            <a:endParaRPr lang="es-ES_tradnl" sz="2000" b="1" dirty="0" smtClean="0">
              <a:solidFill>
                <a:schemeClr val="accent1"/>
              </a:solidFill>
            </a:endParaRPr>
          </a:p>
          <a:p>
            <a:pPr lvl="0"/>
            <a:endParaRPr lang="es-ES_tradnl" sz="2000" b="1" dirty="0">
              <a:solidFill>
                <a:schemeClr val="accent1"/>
              </a:solidFill>
            </a:endParaRPr>
          </a:p>
          <a:p>
            <a:pPr lvl="0"/>
            <a:endParaRPr lang="es-ES_tradnl" sz="2000" b="1" dirty="0" smtClean="0">
              <a:solidFill>
                <a:schemeClr val="accent1"/>
              </a:solidFill>
            </a:endParaRPr>
          </a:p>
          <a:p>
            <a:endParaRPr lang="es-ES_tradnl" sz="1400" dirty="0"/>
          </a:p>
          <a:p>
            <a:pPr lvl="0"/>
            <a:endParaRPr lang="es-ES_tradnl" sz="1400" dirty="0" smtClean="0">
              <a:solidFill>
                <a:schemeClr val="accent1"/>
              </a:solidFill>
            </a:endParaRPr>
          </a:p>
          <a:p>
            <a:pPr lvl="0"/>
            <a:endParaRPr lang="es-ES_tradnl" sz="2400" dirty="0">
              <a:solidFill>
                <a:schemeClr val="accent1"/>
              </a:solidFill>
            </a:endParaRPr>
          </a:p>
          <a:p>
            <a:pPr marL="342900" lvl="0" indent="-342900">
              <a:buFont typeface="Arial"/>
              <a:buChar char="•"/>
            </a:pPr>
            <a:endParaRPr lang="es-ES_tradnl" sz="2400" dirty="0" smtClean="0"/>
          </a:p>
          <a:p>
            <a:pPr marL="342900" indent="-342900">
              <a:buFont typeface="Arial"/>
              <a:buChar char="•"/>
            </a:pPr>
            <a:endParaRPr lang="es-ES_tradnl" sz="2400" dirty="0"/>
          </a:p>
          <a:p>
            <a:pPr marL="342900" lvl="0" indent="-342900">
              <a:buFont typeface="Arial"/>
              <a:buChar char="•"/>
            </a:pPr>
            <a:endParaRPr lang="es-ES_tradnl" sz="2400" dirty="0"/>
          </a:p>
          <a:p>
            <a:pPr marL="514350" indent="-514350">
              <a:spcBef>
                <a:spcPts val="4000"/>
              </a:spcBef>
              <a:buFont typeface="+mj-lt"/>
              <a:buAutoNum type="romanUcPeriod"/>
            </a:pPr>
            <a:endParaRPr lang="es-ES" sz="2400" b="1" dirty="0" smtClean="0">
              <a:solidFill>
                <a:schemeClr val="accent1"/>
              </a:solidFill>
              <a:latin typeface="Arial Narrow" pitchFamily="34" charset="0"/>
            </a:endParaRPr>
          </a:p>
        </p:txBody>
      </p:sp>
      <p:sp>
        <p:nvSpPr>
          <p:cNvPr id="4" name="CuadroTexto 3"/>
          <p:cNvSpPr txBox="1"/>
          <p:nvPr/>
        </p:nvSpPr>
        <p:spPr>
          <a:xfrm>
            <a:off x="902931" y="4077072"/>
            <a:ext cx="7429551" cy="369332"/>
          </a:xfrm>
          <a:prstGeom prst="rect">
            <a:avLst/>
          </a:prstGeom>
          <a:solidFill>
            <a:srgbClr val="EFAB16"/>
          </a:solidFill>
          <a:ln w="38100" cmpd="sng">
            <a:solidFill>
              <a:schemeClr val="accent1">
                <a:lumMod val="75000"/>
              </a:schemeClr>
            </a:solidFill>
          </a:ln>
        </p:spPr>
        <p:txBody>
          <a:bodyPr wrap="square" rtlCol="0">
            <a:spAutoFit/>
          </a:bodyPr>
          <a:lstStyle/>
          <a:p>
            <a:r>
              <a:rPr lang="es-ES_tradnl" b="1" u="sng" dirty="0"/>
              <a:t>¡No invertir en infancia es un lujo que no nos podemos permitir!</a:t>
            </a:r>
            <a:endParaRPr lang="es-ES_tradnl" dirty="0"/>
          </a:p>
        </p:txBody>
      </p:sp>
    </p:spTree>
    <p:extLst>
      <p:ext uri="{BB962C8B-B14F-4D97-AF65-F5344CB8AC3E}">
        <p14:creationId xmlns:p14="http://schemas.microsoft.com/office/powerpoint/2010/main" val="228932119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dondear rectángulo de esquina diagonal"/>
          <p:cNvSpPr/>
          <p:nvPr/>
        </p:nvSpPr>
        <p:spPr>
          <a:xfrm flipV="1">
            <a:off x="621369" y="188640"/>
            <a:ext cx="8090626" cy="6120680"/>
          </a:xfrm>
          <a:prstGeom prst="round2DiagRect">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7" name="6 Rectángulo"/>
          <p:cNvSpPr/>
          <p:nvPr/>
        </p:nvSpPr>
        <p:spPr>
          <a:xfrm>
            <a:off x="936881" y="332656"/>
            <a:ext cx="7429552" cy="6883935"/>
          </a:xfrm>
          <a:prstGeom prst="rect">
            <a:avLst/>
          </a:prstGeom>
        </p:spPr>
        <p:txBody>
          <a:bodyPr wrap="square">
            <a:spAutoFit/>
          </a:bodyPr>
          <a:lstStyle/>
          <a:p>
            <a:pPr lvl="0"/>
            <a:r>
              <a:rPr lang="es-ES_tradnl" sz="2400" dirty="0" smtClean="0"/>
              <a:t>"</a:t>
            </a:r>
            <a:r>
              <a:rPr lang="es-ES_tradnl" sz="2400" dirty="0"/>
              <a:t>Si tuviera los mantos bordados del cielo, </a:t>
            </a:r>
            <a:endParaRPr lang="es-ES_tradnl" sz="2400" dirty="0" smtClean="0"/>
          </a:p>
          <a:p>
            <a:pPr lvl="0"/>
            <a:r>
              <a:rPr lang="es-ES_tradnl" sz="2400" dirty="0" smtClean="0"/>
              <a:t>tejidos con luz de oro y plata,</a:t>
            </a:r>
            <a:r>
              <a:rPr lang="es-ES_tradnl" sz="2400" dirty="0"/>
              <a:t/>
            </a:r>
            <a:br>
              <a:rPr lang="es-ES_tradnl" sz="2400" dirty="0"/>
            </a:br>
            <a:r>
              <a:rPr lang="es-ES_tradnl" sz="2400" dirty="0" smtClean="0"/>
              <a:t>los </a:t>
            </a:r>
            <a:r>
              <a:rPr lang="es-ES_tradnl" sz="2400" dirty="0"/>
              <a:t>mantos azules, oscuros y negros del cielo</a:t>
            </a:r>
            <a:br>
              <a:rPr lang="es-ES_tradnl" sz="2400" dirty="0"/>
            </a:br>
            <a:r>
              <a:rPr lang="es-ES_tradnl" sz="2400" dirty="0" smtClean="0"/>
              <a:t>de </a:t>
            </a:r>
            <a:r>
              <a:rPr lang="es-ES_tradnl" sz="2400" dirty="0"/>
              <a:t>la noche, de la luz y la media </a:t>
            </a:r>
            <a:r>
              <a:rPr lang="es-ES_tradnl" sz="2400" dirty="0" smtClean="0"/>
              <a:t>luz,</a:t>
            </a:r>
            <a:r>
              <a:rPr lang="es-ES_tradnl" sz="2400" dirty="0"/>
              <a:t/>
            </a:r>
            <a:br>
              <a:rPr lang="es-ES_tradnl" sz="2400" dirty="0"/>
            </a:br>
            <a:r>
              <a:rPr lang="es-ES_tradnl" sz="2400" dirty="0"/>
              <a:t>desplegaría los mantos bajo tus </a:t>
            </a:r>
            <a:r>
              <a:rPr lang="es-ES_tradnl" sz="2400" dirty="0" smtClean="0"/>
              <a:t>pies.</a:t>
            </a:r>
            <a:r>
              <a:rPr lang="es-ES_tradnl" sz="2400" dirty="0"/>
              <a:t/>
            </a:r>
            <a:br>
              <a:rPr lang="es-ES_tradnl" sz="2400" dirty="0"/>
            </a:br>
            <a:r>
              <a:rPr lang="es-ES_tradnl" sz="2400" dirty="0" smtClean="0"/>
              <a:t>Pero </a:t>
            </a:r>
            <a:r>
              <a:rPr lang="es-ES_tradnl" sz="2400" dirty="0"/>
              <a:t>siendo pobre no tengo más que mis </a:t>
            </a:r>
            <a:r>
              <a:rPr lang="es-ES_tradnl" sz="2400" dirty="0" smtClean="0"/>
              <a:t>sueños;</a:t>
            </a:r>
            <a:r>
              <a:rPr lang="es-ES_tradnl" sz="2400" dirty="0"/>
              <a:t/>
            </a:r>
            <a:br>
              <a:rPr lang="es-ES_tradnl" sz="2400" dirty="0"/>
            </a:br>
            <a:r>
              <a:rPr lang="es-ES_tradnl" sz="2400" dirty="0"/>
              <a:t>he desplegado mis sueños bajo tus </a:t>
            </a:r>
            <a:r>
              <a:rPr lang="es-ES_tradnl" sz="2400" dirty="0" smtClean="0"/>
              <a:t>pies;</a:t>
            </a:r>
            <a:r>
              <a:rPr lang="es-ES_tradnl" sz="2400" dirty="0"/>
              <a:t/>
            </a:r>
            <a:br>
              <a:rPr lang="es-ES_tradnl" sz="2400" dirty="0"/>
            </a:br>
            <a:r>
              <a:rPr lang="es-ES_tradnl" sz="2400" dirty="0"/>
              <a:t>pisa suavemente... porque pisas mis sueños"</a:t>
            </a:r>
            <a:r>
              <a:rPr lang="es-ES_tradnl" sz="2400" dirty="0" smtClean="0"/>
              <a:t> </a:t>
            </a:r>
          </a:p>
          <a:p>
            <a:r>
              <a:rPr lang="es-ES_tradnl" sz="2400" dirty="0"/>
              <a:t>	</a:t>
            </a:r>
            <a:r>
              <a:rPr lang="es-ES_tradnl" sz="2400" dirty="0" smtClean="0"/>
              <a:t>											</a:t>
            </a:r>
            <a:r>
              <a:rPr lang="es-ES" sz="2400" dirty="0" smtClean="0">
                <a:latin typeface="Arial Narrow" pitchFamily="34" charset="0"/>
              </a:rPr>
              <a:t>W.B</a:t>
            </a:r>
            <a:r>
              <a:rPr lang="es-ES" sz="2400" dirty="0">
                <a:latin typeface="Arial Narrow" pitchFamily="34" charset="0"/>
              </a:rPr>
              <a:t>. YEATS</a:t>
            </a:r>
          </a:p>
          <a:p>
            <a:pPr lvl="0"/>
            <a:endParaRPr lang="es-ES_tradnl" sz="2400" dirty="0" smtClean="0"/>
          </a:p>
          <a:p>
            <a:pPr lvl="0"/>
            <a:endParaRPr lang="es-ES_tradnl" sz="2400" dirty="0"/>
          </a:p>
          <a:p>
            <a:pPr lvl="0"/>
            <a:r>
              <a:rPr lang="es-ES_tradnl" sz="2400" b="1" dirty="0" smtClean="0"/>
              <a:t>Cada día, en todas partes, nuestros hijos despliegan sus sueños bajo nuestros pies</a:t>
            </a:r>
            <a:r>
              <a:rPr lang="es-ES" sz="2400" b="1" dirty="0" smtClean="0"/>
              <a:t>…y debemos pisar suavemente.</a:t>
            </a:r>
            <a:endParaRPr lang="es-ES_tradnl" sz="2400" b="1" dirty="0" smtClean="0"/>
          </a:p>
          <a:p>
            <a:pPr marL="342900" indent="-342900">
              <a:buFont typeface="Arial"/>
              <a:buChar char="•"/>
            </a:pPr>
            <a:endParaRPr lang="es-ES_tradnl" sz="2400" dirty="0"/>
          </a:p>
          <a:p>
            <a:pPr marL="342900" lvl="0" indent="-342900">
              <a:buFont typeface="Arial"/>
              <a:buChar char="•"/>
            </a:pPr>
            <a:endParaRPr lang="es-ES_tradnl" sz="2400" dirty="0"/>
          </a:p>
          <a:p>
            <a:pPr marL="514350" indent="-514350">
              <a:spcBef>
                <a:spcPts val="4000"/>
              </a:spcBef>
              <a:buFont typeface="+mj-lt"/>
              <a:buAutoNum type="romanUcPeriod"/>
            </a:pPr>
            <a:endParaRPr lang="es-ES" sz="2400" b="1" dirty="0" smtClean="0">
              <a:solidFill>
                <a:schemeClr val="accent1"/>
              </a:solidFill>
              <a:latin typeface="Arial Narrow" pitchFamily="34" charset="0"/>
            </a:endParaRPr>
          </a:p>
        </p:txBody>
      </p:sp>
    </p:spTree>
    <p:extLst>
      <p:ext uri="{BB962C8B-B14F-4D97-AF65-F5344CB8AC3E}">
        <p14:creationId xmlns:p14="http://schemas.microsoft.com/office/powerpoint/2010/main" val="14008181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dondear rectángulo de esquina diagonal"/>
          <p:cNvSpPr/>
          <p:nvPr/>
        </p:nvSpPr>
        <p:spPr>
          <a:xfrm flipV="1">
            <a:off x="617012" y="411643"/>
            <a:ext cx="8090626" cy="6048672"/>
          </a:xfrm>
          <a:prstGeom prst="round2DiagRect">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7" name="6 Rectángulo"/>
          <p:cNvSpPr/>
          <p:nvPr/>
        </p:nvSpPr>
        <p:spPr>
          <a:xfrm>
            <a:off x="902931" y="620688"/>
            <a:ext cx="7429552" cy="10823475"/>
          </a:xfrm>
          <a:prstGeom prst="rect">
            <a:avLst/>
          </a:prstGeom>
          <a:ln>
            <a:noFill/>
          </a:ln>
        </p:spPr>
        <p:txBody>
          <a:bodyPr wrap="square">
            <a:spAutoFit/>
          </a:bodyPr>
          <a:lstStyle/>
          <a:p>
            <a:pPr lvl="0"/>
            <a:r>
              <a:rPr lang="es-ES_tradnl" sz="2800" b="1" dirty="0" smtClean="0">
                <a:solidFill>
                  <a:schemeClr val="accent1"/>
                </a:solidFill>
              </a:rPr>
              <a:t>			</a:t>
            </a:r>
          </a:p>
          <a:p>
            <a:pPr lvl="0"/>
            <a:endParaRPr lang="es-ES_tradnl" sz="2800" b="1" dirty="0">
              <a:solidFill>
                <a:schemeClr val="accent1"/>
              </a:solidFill>
            </a:endParaRPr>
          </a:p>
          <a:p>
            <a:pPr lvl="0"/>
            <a:r>
              <a:rPr lang="es-ES_tradnl" sz="2800" b="1" dirty="0" smtClean="0">
                <a:solidFill>
                  <a:schemeClr val="accent1"/>
                </a:solidFill>
              </a:rPr>
              <a:t>				</a:t>
            </a:r>
          </a:p>
          <a:p>
            <a:pPr lvl="0"/>
            <a:r>
              <a:rPr lang="es-ES_tradnl" sz="2800" b="1" dirty="0">
                <a:solidFill>
                  <a:schemeClr val="accent1"/>
                </a:solidFill>
              </a:rPr>
              <a:t>	</a:t>
            </a:r>
            <a:r>
              <a:rPr lang="es-ES_tradnl" sz="2800" b="1" dirty="0" smtClean="0">
                <a:solidFill>
                  <a:schemeClr val="accent1"/>
                </a:solidFill>
              </a:rPr>
              <a:t>			¡MUCHAS GRACIAS!</a:t>
            </a:r>
          </a:p>
          <a:p>
            <a:pPr lvl="0"/>
            <a:endParaRPr lang="es-ES_tradnl" sz="2800" b="1" dirty="0">
              <a:solidFill>
                <a:schemeClr val="accent1"/>
              </a:solidFill>
            </a:endParaRPr>
          </a:p>
          <a:p>
            <a:pPr lvl="0"/>
            <a:endParaRPr lang="es-ES_tradnl" sz="2800" b="1" dirty="0" smtClean="0">
              <a:solidFill>
                <a:schemeClr val="accent1"/>
              </a:solidFill>
            </a:endParaRPr>
          </a:p>
          <a:p>
            <a:pPr lvl="0"/>
            <a:endParaRPr lang="es-ES_tradnl" sz="2800" b="1" dirty="0">
              <a:solidFill>
                <a:schemeClr val="accent1"/>
              </a:solidFill>
            </a:endParaRPr>
          </a:p>
          <a:p>
            <a:endParaRPr lang="es-ES_tradnl" sz="2000" dirty="0"/>
          </a:p>
          <a:p>
            <a:pPr algn="ctr"/>
            <a:r>
              <a:rPr lang="es-ES_tradnl" b="1" u="sng" dirty="0">
                <a:solidFill>
                  <a:schemeClr val="accent1">
                    <a:lumMod val="75000"/>
                  </a:schemeClr>
                </a:solidFill>
              </a:rPr>
              <a:t>¡No invertir en infancia es un lujo que no nos podemos permitir!</a:t>
            </a:r>
            <a:endParaRPr lang="es-ES_tradnl" dirty="0">
              <a:solidFill>
                <a:schemeClr val="accent1">
                  <a:lumMod val="75000"/>
                </a:schemeClr>
              </a:solidFill>
            </a:endParaRPr>
          </a:p>
          <a:p>
            <a:pPr lvl="0"/>
            <a:endParaRPr lang="es-ES_tradnl" sz="2800" b="1" dirty="0" smtClean="0">
              <a:solidFill>
                <a:schemeClr val="accent1"/>
              </a:solidFill>
            </a:endParaRPr>
          </a:p>
          <a:p>
            <a:pPr lvl="0"/>
            <a:endParaRPr lang="es-ES_tradnl" sz="2000" b="1" dirty="0">
              <a:solidFill>
                <a:schemeClr val="accent1"/>
              </a:solidFill>
            </a:endParaRPr>
          </a:p>
          <a:p>
            <a:pPr lvl="0"/>
            <a:endParaRPr lang="es-ES_tradnl" sz="2000" b="1" dirty="0" smtClean="0">
              <a:solidFill>
                <a:schemeClr val="accent1"/>
              </a:solidFill>
            </a:endParaRPr>
          </a:p>
          <a:p>
            <a:pPr lvl="0"/>
            <a:endParaRPr lang="es-ES_tradnl" sz="1400" b="1" dirty="0">
              <a:solidFill>
                <a:srgbClr val="000000"/>
              </a:solidFill>
            </a:endParaRPr>
          </a:p>
          <a:p>
            <a:pPr lvl="0"/>
            <a:endParaRPr lang="es-ES_tradnl" sz="2000" b="1" dirty="0" smtClean="0">
              <a:solidFill>
                <a:schemeClr val="accent1"/>
              </a:solidFill>
            </a:endParaRPr>
          </a:p>
          <a:p>
            <a:pPr lvl="0"/>
            <a:endParaRPr lang="es-ES_tradnl" sz="2000" b="1" dirty="0">
              <a:solidFill>
                <a:schemeClr val="accent1"/>
              </a:solidFill>
            </a:endParaRPr>
          </a:p>
          <a:p>
            <a:pPr lvl="0"/>
            <a:endParaRPr lang="es-ES_tradnl" sz="2000" b="1" dirty="0" smtClean="0">
              <a:solidFill>
                <a:schemeClr val="accent1"/>
              </a:solidFill>
            </a:endParaRPr>
          </a:p>
          <a:p>
            <a:pPr lvl="0"/>
            <a:endParaRPr lang="es-ES_tradnl" sz="2000" b="1" dirty="0">
              <a:solidFill>
                <a:schemeClr val="accent1"/>
              </a:solidFill>
            </a:endParaRPr>
          </a:p>
          <a:p>
            <a:pPr lvl="0"/>
            <a:endParaRPr lang="es-ES_tradnl" sz="2000" b="1" dirty="0" smtClean="0">
              <a:solidFill>
                <a:schemeClr val="accent1"/>
              </a:solidFill>
            </a:endParaRPr>
          </a:p>
          <a:p>
            <a:pPr lvl="0"/>
            <a:endParaRPr lang="es-ES_tradnl" sz="2000" b="1" dirty="0">
              <a:solidFill>
                <a:schemeClr val="accent1"/>
              </a:solidFill>
            </a:endParaRPr>
          </a:p>
          <a:p>
            <a:pPr lvl="0"/>
            <a:endParaRPr lang="es-ES_tradnl" sz="2000" b="1" dirty="0" smtClean="0">
              <a:solidFill>
                <a:schemeClr val="accent1"/>
              </a:solidFill>
            </a:endParaRPr>
          </a:p>
          <a:p>
            <a:pPr lvl="0"/>
            <a:endParaRPr lang="es-ES_tradnl" sz="2000" b="1" dirty="0" smtClean="0">
              <a:solidFill>
                <a:schemeClr val="accent1"/>
              </a:solidFill>
            </a:endParaRPr>
          </a:p>
          <a:p>
            <a:pPr lvl="0"/>
            <a:endParaRPr lang="es-ES_tradnl" sz="2000" b="1" dirty="0">
              <a:solidFill>
                <a:schemeClr val="accent1"/>
              </a:solidFill>
            </a:endParaRPr>
          </a:p>
          <a:p>
            <a:pPr lvl="0"/>
            <a:endParaRPr lang="es-ES_tradnl" sz="2000" b="1" dirty="0" smtClean="0">
              <a:solidFill>
                <a:schemeClr val="accent1"/>
              </a:solidFill>
            </a:endParaRPr>
          </a:p>
          <a:p>
            <a:endParaRPr lang="es-ES_tradnl" sz="1400" dirty="0"/>
          </a:p>
          <a:p>
            <a:pPr lvl="0"/>
            <a:endParaRPr lang="es-ES_tradnl" sz="1400" dirty="0" smtClean="0">
              <a:solidFill>
                <a:schemeClr val="accent1"/>
              </a:solidFill>
            </a:endParaRPr>
          </a:p>
          <a:p>
            <a:pPr lvl="0"/>
            <a:endParaRPr lang="es-ES_tradnl" sz="2400" dirty="0">
              <a:solidFill>
                <a:schemeClr val="accent1"/>
              </a:solidFill>
            </a:endParaRPr>
          </a:p>
          <a:p>
            <a:pPr marL="342900" lvl="0" indent="-342900">
              <a:buFont typeface="Arial"/>
              <a:buChar char="•"/>
            </a:pPr>
            <a:endParaRPr lang="es-ES_tradnl" sz="2400" dirty="0" smtClean="0"/>
          </a:p>
          <a:p>
            <a:pPr marL="342900" indent="-342900">
              <a:buFont typeface="Arial"/>
              <a:buChar char="•"/>
            </a:pPr>
            <a:endParaRPr lang="es-ES_tradnl" sz="2400" dirty="0"/>
          </a:p>
          <a:p>
            <a:pPr marL="342900" lvl="0" indent="-342900">
              <a:buFont typeface="Arial"/>
              <a:buChar char="•"/>
            </a:pPr>
            <a:endParaRPr lang="es-ES_tradnl" sz="2400" dirty="0"/>
          </a:p>
          <a:p>
            <a:pPr marL="514350" indent="-514350">
              <a:spcBef>
                <a:spcPts val="4000"/>
              </a:spcBef>
              <a:buFont typeface="+mj-lt"/>
              <a:buAutoNum type="romanUcPeriod"/>
            </a:pPr>
            <a:endParaRPr lang="es-ES" sz="2400" b="1" dirty="0" smtClean="0">
              <a:solidFill>
                <a:schemeClr val="accent1"/>
              </a:solidFill>
              <a:latin typeface="Arial Narrow" pitchFamily="34" charset="0"/>
            </a:endParaRPr>
          </a:p>
        </p:txBody>
      </p:sp>
      <p:pic>
        <p:nvPicPr>
          <p:cNvPr id="3" name="Imagen 2" descr="2mono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620688"/>
            <a:ext cx="1512168" cy="1198321"/>
          </a:xfrm>
          <a:prstGeom prst="rect">
            <a:avLst/>
          </a:prstGeom>
        </p:spPr>
      </p:pic>
      <p:sp>
        <p:nvSpPr>
          <p:cNvPr id="5" name="CuadroTexto 4"/>
          <p:cNvSpPr txBox="1"/>
          <p:nvPr/>
        </p:nvSpPr>
        <p:spPr>
          <a:xfrm>
            <a:off x="4067944" y="5017748"/>
            <a:ext cx="4449566" cy="1015663"/>
          </a:xfrm>
          <a:prstGeom prst="rect">
            <a:avLst/>
          </a:prstGeom>
          <a:noFill/>
        </p:spPr>
        <p:txBody>
          <a:bodyPr wrap="square" rtlCol="0">
            <a:spAutoFit/>
          </a:bodyPr>
          <a:lstStyle/>
          <a:p>
            <a:pPr algn="r"/>
            <a:r>
              <a:rPr lang="es-ES" sz="1200" b="1" dirty="0" smtClean="0">
                <a:solidFill>
                  <a:srgbClr val="800000"/>
                </a:solidFill>
              </a:rPr>
              <a:t>Contacto: </a:t>
            </a:r>
            <a:r>
              <a:rPr lang="es-ES" sz="1200" dirty="0" smtClean="0"/>
              <a:t>Carmen Díaz de Entresotos</a:t>
            </a:r>
          </a:p>
          <a:p>
            <a:pPr algn="r"/>
            <a:r>
              <a:rPr lang="es-ES" sz="1200" dirty="0" smtClean="0">
                <a:hlinkClick r:id="rId3"/>
              </a:rPr>
              <a:t>carmen@infanciacreativa.com</a:t>
            </a:r>
            <a:endParaRPr lang="es-ES" sz="1200" dirty="0" smtClean="0"/>
          </a:p>
          <a:p>
            <a:pPr algn="r"/>
            <a:r>
              <a:rPr lang="es-ES" sz="1200" dirty="0" smtClean="0"/>
              <a:t>911 285 469 / 686 587315</a:t>
            </a:r>
          </a:p>
          <a:p>
            <a:pPr algn="r"/>
            <a:r>
              <a:rPr lang="es-ES" sz="1200" dirty="0">
                <a:hlinkClick r:id="rId4"/>
              </a:rPr>
              <a:t>www.infanciacreativa.com</a:t>
            </a:r>
            <a:endParaRPr lang="es-ES" sz="1200" dirty="0"/>
          </a:p>
          <a:p>
            <a:pPr algn="r"/>
            <a:endParaRPr lang="es-ES" sz="1200" dirty="0"/>
          </a:p>
        </p:txBody>
      </p:sp>
      <p:pic>
        <p:nvPicPr>
          <p:cNvPr id="2" name="Imagen 1" descr="facebook_ic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0752" y="5956424"/>
            <a:ext cx="331027" cy="331027"/>
          </a:xfrm>
          <a:prstGeom prst="rect">
            <a:avLst/>
          </a:prstGeom>
        </p:spPr>
      </p:pic>
      <p:pic>
        <p:nvPicPr>
          <p:cNvPr id="4" name="Imagen 3" descr="twitter_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3419" y="5957995"/>
            <a:ext cx="329456" cy="329456"/>
          </a:xfrm>
          <a:prstGeom prst="rect">
            <a:avLst/>
          </a:prstGeom>
        </p:spPr>
      </p:pic>
    </p:spTree>
    <p:extLst>
      <p:ext uri="{BB962C8B-B14F-4D97-AF65-F5344CB8AC3E}">
        <p14:creationId xmlns:p14="http://schemas.microsoft.com/office/powerpoint/2010/main" val="114911683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dondear rectángulo de esquina diagonal"/>
          <p:cNvSpPr/>
          <p:nvPr/>
        </p:nvSpPr>
        <p:spPr>
          <a:xfrm flipV="1">
            <a:off x="617012" y="404664"/>
            <a:ext cx="8090626" cy="6048672"/>
          </a:xfrm>
          <a:prstGeom prst="round2DiagRect">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7" name="6 Rectángulo"/>
          <p:cNvSpPr/>
          <p:nvPr/>
        </p:nvSpPr>
        <p:spPr>
          <a:xfrm>
            <a:off x="902931" y="620688"/>
            <a:ext cx="7429552" cy="7437932"/>
          </a:xfrm>
          <a:prstGeom prst="rect">
            <a:avLst/>
          </a:prstGeom>
          <a:ln>
            <a:noFill/>
          </a:ln>
        </p:spPr>
        <p:txBody>
          <a:bodyPr wrap="square">
            <a:spAutoFit/>
          </a:bodyPr>
          <a:lstStyle/>
          <a:p>
            <a:pPr marL="342900" lvl="0" indent="-342900">
              <a:buFont typeface="Arial"/>
              <a:buChar char="•"/>
            </a:pPr>
            <a:r>
              <a:rPr lang="es-ES_tradnl" sz="2000" b="1" dirty="0" smtClean="0">
                <a:solidFill>
                  <a:schemeClr val="accent1"/>
                </a:solidFill>
              </a:rPr>
              <a:t>POR QUÉ NOS CENTRAMOS EN LA INFANCIA</a:t>
            </a:r>
          </a:p>
          <a:p>
            <a:endParaRPr lang="es-ES_tradnl" sz="2400" dirty="0"/>
          </a:p>
          <a:p>
            <a:pPr algn="just"/>
            <a:r>
              <a:rPr lang="es-ES_tradnl" sz="1400" dirty="0" smtClean="0"/>
              <a:t>Numerosos </a:t>
            </a:r>
            <a:r>
              <a:rPr lang="es-ES_tradnl" sz="1400" dirty="0"/>
              <a:t>estudios avalan que los problemas que aquejan a los niños pueden afectar a su desarrollo físico, emocional y a sus capacidades de aprendizaje, y comprometer no </a:t>
            </a:r>
            <a:r>
              <a:rPr lang="es-ES_tradnl" sz="1400" dirty="0" smtClean="0"/>
              <a:t>sólo </a:t>
            </a:r>
            <a:r>
              <a:rPr lang="es-ES_tradnl" sz="1400" dirty="0"/>
              <a:t>el bienestar de los niños sino también su calidad de vida y oportunidades cuando sean mayores. </a:t>
            </a:r>
            <a:endParaRPr lang="es-ES_tradnl" sz="1400" dirty="0" smtClean="0"/>
          </a:p>
          <a:p>
            <a:pPr algn="just"/>
            <a:endParaRPr lang="es-ES_tradnl" sz="1400" dirty="0"/>
          </a:p>
          <a:p>
            <a:pPr algn="just"/>
            <a:r>
              <a:rPr lang="es-ES_tradnl" sz="1400" dirty="0"/>
              <a:t>Las investigaciones internacionales acerca de</a:t>
            </a:r>
            <a:r>
              <a:rPr lang="es-ES_tradnl" sz="1400" b="1" dirty="0"/>
              <a:t> las competencias socio-emocionales, la obesidad en la infancia y las respuestas a las demandas escolares acreditan que los problemas relacionados con estos factores pueden tener efectos duraderos y muy difíciles de revertir. </a:t>
            </a:r>
            <a:endParaRPr lang="es-ES_tradnl" sz="1400" b="1" dirty="0" smtClean="0"/>
          </a:p>
          <a:p>
            <a:pPr algn="just"/>
            <a:endParaRPr lang="es-ES_tradnl" sz="1400" dirty="0"/>
          </a:p>
          <a:p>
            <a:pPr algn="just"/>
            <a:r>
              <a:rPr lang="es-ES_tradnl" sz="1400" dirty="0"/>
              <a:t>Los estudios y programas que se realizan sobre estas cuestiones suelen aproximarse a estos problemas cuando estos ya se han presentado en su plenitud, generalmente en la adolescencia, etapa en la que cobran nuevas formas: </a:t>
            </a:r>
            <a:r>
              <a:rPr lang="es-ES_tradnl" sz="1400" b="1" dirty="0"/>
              <a:t>soledad, marginación, malestar emocional y fracaso escolar. </a:t>
            </a:r>
            <a:endParaRPr lang="es-ES_tradnl" sz="1400" b="1" dirty="0" smtClean="0"/>
          </a:p>
          <a:p>
            <a:pPr algn="just"/>
            <a:endParaRPr lang="es-ES_tradnl" sz="1400" b="1" dirty="0"/>
          </a:p>
          <a:p>
            <a:pPr algn="just"/>
            <a:endParaRPr lang="es-ES_tradnl" sz="1400" b="1" dirty="0" smtClean="0"/>
          </a:p>
          <a:p>
            <a:pPr algn="just"/>
            <a:endParaRPr lang="es-ES_tradnl" sz="1400" b="1" dirty="0"/>
          </a:p>
          <a:p>
            <a:pPr algn="just"/>
            <a:endParaRPr lang="es-ES_tradnl" sz="1400" b="1" dirty="0" smtClean="0"/>
          </a:p>
          <a:p>
            <a:endParaRPr lang="es-ES_tradnl" sz="1400" dirty="0"/>
          </a:p>
          <a:p>
            <a:pPr lvl="0"/>
            <a:endParaRPr lang="es-ES_tradnl" sz="1400" dirty="0" smtClean="0">
              <a:solidFill>
                <a:schemeClr val="accent1"/>
              </a:solidFill>
            </a:endParaRPr>
          </a:p>
          <a:p>
            <a:pPr lvl="0"/>
            <a:endParaRPr lang="es-ES_tradnl" sz="2400" dirty="0">
              <a:solidFill>
                <a:schemeClr val="accent1"/>
              </a:solidFill>
            </a:endParaRPr>
          </a:p>
          <a:p>
            <a:pPr marL="342900" lvl="0" indent="-342900">
              <a:buFont typeface="Arial"/>
              <a:buChar char="•"/>
            </a:pPr>
            <a:endParaRPr lang="es-ES_tradnl" sz="2400" dirty="0" smtClean="0"/>
          </a:p>
          <a:p>
            <a:pPr marL="342900" indent="-342900">
              <a:buFont typeface="Arial"/>
              <a:buChar char="•"/>
            </a:pPr>
            <a:endParaRPr lang="es-ES_tradnl" sz="2400" dirty="0"/>
          </a:p>
          <a:p>
            <a:pPr marL="342900" lvl="0" indent="-342900">
              <a:buFont typeface="Arial"/>
              <a:buChar char="•"/>
            </a:pPr>
            <a:endParaRPr lang="es-ES_tradnl" sz="2400" dirty="0"/>
          </a:p>
          <a:p>
            <a:pPr marL="514350" indent="-514350">
              <a:spcBef>
                <a:spcPts val="4000"/>
              </a:spcBef>
              <a:buFont typeface="+mj-lt"/>
              <a:buAutoNum type="romanUcPeriod"/>
            </a:pPr>
            <a:endParaRPr lang="es-ES" sz="2400" b="1" dirty="0" smtClean="0">
              <a:solidFill>
                <a:schemeClr val="accent1"/>
              </a:solidFill>
              <a:latin typeface="Arial Narrow" pitchFamily="34" charset="0"/>
            </a:endParaRPr>
          </a:p>
        </p:txBody>
      </p:sp>
      <p:pic>
        <p:nvPicPr>
          <p:cNvPr id="2" name="Imagen 1" descr="fracaso escolar.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4616681"/>
            <a:ext cx="2300114" cy="1511266"/>
          </a:xfrm>
          <a:prstGeom prst="rect">
            <a:avLst/>
          </a:prstGeom>
        </p:spPr>
      </p:pic>
      <p:pic>
        <p:nvPicPr>
          <p:cNvPr id="3" name="Imagen 2" descr="obesid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5577" y="4616681"/>
            <a:ext cx="2034513" cy="1672115"/>
          </a:xfrm>
          <a:prstGeom prst="rect">
            <a:avLst/>
          </a:prstGeom>
        </p:spPr>
      </p:pic>
    </p:spTree>
    <p:extLst>
      <p:ext uri="{BB962C8B-B14F-4D97-AF65-F5344CB8AC3E}">
        <p14:creationId xmlns:p14="http://schemas.microsoft.com/office/powerpoint/2010/main" val="187847005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dondear rectángulo de esquina diagonal"/>
          <p:cNvSpPr/>
          <p:nvPr/>
        </p:nvSpPr>
        <p:spPr>
          <a:xfrm flipV="1">
            <a:off x="617012" y="404664"/>
            <a:ext cx="8090626" cy="6048672"/>
          </a:xfrm>
          <a:prstGeom prst="round2DiagRect">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t>L</a:t>
            </a:r>
          </a:p>
          <a:p>
            <a:pPr algn="ctr"/>
            <a:endParaRPr lang="es-ES" dirty="0"/>
          </a:p>
          <a:p>
            <a:pPr algn="ctr"/>
            <a:endParaRPr lang="es-ES" dirty="0" smtClean="0"/>
          </a:p>
          <a:p>
            <a:pPr algn="ctr"/>
            <a:endParaRPr lang="es-ES" dirty="0"/>
          </a:p>
          <a:p>
            <a:pPr algn="ctr"/>
            <a:endParaRPr lang="es-ES" dirty="0" smtClean="0"/>
          </a:p>
          <a:p>
            <a:pPr algn="ctr"/>
            <a:endParaRPr lang="es-ES" dirty="0"/>
          </a:p>
          <a:p>
            <a:pPr algn="ctr"/>
            <a:endParaRPr lang="es-ES" dirty="0" smtClean="0"/>
          </a:p>
          <a:p>
            <a:pPr algn="ctr"/>
            <a:endParaRPr lang="es-ES" dirty="0"/>
          </a:p>
          <a:p>
            <a:pPr algn="ctr"/>
            <a:endParaRPr lang="es-ES" dirty="0" smtClean="0"/>
          </a:p>
          <a:p>
            <a:pPr algn="ctr"/>
            <a:endParaRPr lang="es-ES" dirty="0"/>
          </a:p>
          <a:p>
            <a:pPr algn="ctr"/>
            <a:endParaRPr lang="es-ES" dirty="0" smtClean="0"/>
          </a:p>
          <a:p>
            <a:pPr algn="ctr"/>
            <a:endParaRPr lang="es-ES" dirty="0"/>
          </a:p>
          <a:p>
            <a:pPr algn="ctr"/>
            <a:endParaRPr lang="es-ES" dirty="0" smtClean="0"/>
          </a:p>
          <a:p>
            <a:pPr algn="ctr"/>
            <a:endParaRPr lang="es-ES" dirty="0"/>
          </a:p>
          <a:p>
            <a:pPr algn="ctr"/>
            <a:endParaRPr lang="es-ES" dirty="0" smtClean="0"/>
          </a:p>
          <a:p>
            <a:pPr algn="ctr"/>
            <a:endParaRPr lang="es-ES" dirty="0"/>
          </a:p>
          <a:p>
            <a:pPr algn="ctr"/>
            <a:endParaRPr lang="es-ES" dirty="0"/>
          </a:p>
        </p:txBody>
      </p:sp>
      <p:sp>
        <p:nvSpPr>
          <p:cNvPr id="7" name="6 Rectángulo"/>
          <p:cNvSpPr/>
          <p:nvPr/>
        </p:nvSpPr>
        <p:spPr>
          <a:xfrm>
            <a:off x="902931" y="620688"/>
            <a:ext cx="7429552" cy="8730592"/>
          </a:xfrm>
          <a:prstGeom prst="rect">
            <a:avLst/>
          </a:prstGeom>
          <a:ln>
            <a:noFill/>
          </a:ln>
        </p:spPr>
        <p:txBody>
          <a:bodyPr wrap="square">
            <a:spAutoFit/>
          </a:bodyPr>
          <a:lstStyle/>
          <a:p>
            <a:pPr marL="342900" lvl="0" indent="-342900">
              <a:buFont typeface="Arial"/>
              <a:buChar char="•"/>
            </a:pPr>
            <a:r>
              <a:rPr lang="es-ES_tradnl" sz="2000" b="1" dirty="0" smtClean="0">
                <a:solidFill>
                  <a:schemeClr val="accent1"/>
                </a:solidFill>
              </a:rPr>
              <a:t>QUIENES SOMOS</a:t>
            </a:r>
          </a:p>
          <a:p>
            <a:pPr algn="just"/>
            <a:endParaRPr lang="es-ES_tradnl" sz="2400" dirty="0" smtClean="0">
              <a:solidFill>
                <a:schemeClr val="accent1"/>
              </a:solidFill>
            </a:endParaRPr>
          </a:p>
          <a:p>
            <a:pPr algn="just"/>
            <a:r>
              <a:rPr lang="es-ES_tradnl" sz="1400" b="1" u="sng" dirty="0" smtClean="0"/>
              <a:t>EQUIPO</a:t>
            </a:r>
            <a:r>
              <a:rPr lang="es-ES_tradnl" sz="1400" b="1" dirty="0" smtClean="0"/>
              <a:t> de </a:t>
            </a:r>
            <a:r>
              <a:rPr lang="es-ES_tradnl" sz="1400" b="1" u="sng" dirty="0" smtClean="0"/>
              <a:t>EMPRENDEDORES</a:t>
            </a:r>
            <a:r>
              <a:rPr lang="es-ES_tradnl" sz="1400" dirty="0" smtClean="0"/>
              <a:t>-  En un entorno de incertidumbre.    </a:t>
            </a:r>
            <a:endParaRPr lang="es-ES_tradnl" sz="1400" dirty="0" smtClean="0">
              <a:solidFill>
                <a:srgbClr val="0000FF"/>
              </a:solidFill>
            </a:endParaRPr>
          </a:p>
          <a:p>
            <a:pPr algn="just"/>
            <a:endParaRPr lang="es-ES_tradnl" sz="1400" dirty="0" smtClean="0"/>
          </a:p>
          <a:p>
            <a:pPr algn="just"/>
            <a:endParaRPr lang="es-ES_tradnl" sz="1400" dirty="0" smtClean="0"/>
          </a:p>
          <a:p>
            <a:pPr algn="just"/>
            <a:endParaRPr lang="es-ES_tradnl" sz="1400" dirty="0" smtClean="0"/>
          </a:p>
          <a:p>
            <a:pPr algn="just"/>
            <a:endParaRPr lang="es-ES_tradnl" sz="1400" dirty="0" smtClean="0"/>
          </a:p>
          <a:p>
            <a:pPr algn="just"/>
            <a:endParaRPr lang="es-ES_tradnl" sz="1400" dirty="0" smtClean="0"/>
          </a:p>
          <a:p>
            <a:pPr algn="just"/>
            <a:endParaRPr lang="es-ES_tradnl" sz="1400" b="1" dirty="0"/>
          </a:p>
          <a:p>
            <a:pPr algn="just"/>
            <a:endParaRPr lang="es-ES_tradnl" sz="1400" b="1" dirty="0" smtClean="0"/>
          </a:p>
          <a:p>
            <a:pPr algn="just"/>
            <a:endParaRPr lang="es-ES_tradnl" sz="1400" b="1" dirty="0"/>
          </a:p>
          <a:p>
            <a:pPr algn="just"/>
            <a:endParaRPr lang="es-ES_tradnl" sz="1400" b="1" dirty="0" smtClean="0"/>
          </a:p>
          <a:p>
            <a:pPr algn="just"/>
            <a:endParaRPr lang="es-ES_tradnl" sz="1400" b="1" dirty="0"/>
          </a:p>
          <a:p>
            <a:pPr algn="just"/>
            <a:endParaRPr lang="es-ES_tradnl" sz="1400" b="1" dirty="0" smtClean="0"/>
          </a:p>
          <a:p>
            <a:pPr algn="just"/>
            <a:r>
              <a:rPr lang="es-ES_tradnl" sz="1400" b="1" dirty="0" smtClean="0"/>
              <a:t>“Los equipos más creativos son aquellos compuestos por personas que ven la realidad desde ángulos distintos”</a:t>
            </a:r>
            <a:r>
              <a:rPr lang="es-ES_tradnl" sz="1400" dirty="0" smtClean="0"/>
              <a:t>-  Mario Alonso Puig</a:t>
            </a:r>
          </a:p>
          <a:p>
            <a:pPr algn="just"/>
            <a:endParaRPr lang="es-ES_tradnl" sz="1400" dirty="0" smtClean="0"/>
          </a:p>
          <a:p>
            <a:pPr algn="just"/>
            <a:endParaRPr lang="es-ES_tradnl" sz="1400" dirty="0" smtClean="0"/>
          </a:p>
          <a:p>
            <a:pPr algn="just"/>
            <a:r>
              <a:rPr lang="es-ES_tradnl" sz="1400" dirty="0" smtClean="0"/>
              <a:t>Infancia Creativa está dirigida </a:t>
            </a:r>
            <a:r>
              <a:rPr lang="es-ES_tradnl" sz="1400" b="1" dirty="0" smtClean="0"/>
              <a:t>por un equipo multidisciplinar, de amplia experiencia</a:t>
            </a:r>
            <a:r>
              <a:rPr lang="es-ES_tradnl" sz="1400" dirty="0" smtClean="0"/>
              <a:t>,  en el que trabajan Maestros, Psicopedagogos, Psicólogos, Pediatras, Ingenieros y Arquitectos. Colaboran con el equipo Músicos, Licenciados en Bellas Artes, Nutricionistas y numerosas asociaciones concienciadas con la importancia de la Creatividad para el desarrollo saludable de nuestros niños.</a:t>
            </a:r>
          </a:p>
          <a:p>
            <a:endParaRPr lang="es-ES_tradnl" sz="1400" dirty="0" smtClean="0"/>
          </a:p>
          <a:p>
            <a:endParaRPr lang="es-ES_tradnl" sz="1400" dirty="0" smtClean="0"/>
          </a:p>
          <a:p>
            <a:endParaRPr lang="es-ES_tradnl" sz="1400" dirty="0" smtClean="0"/>
          </a:p>
          <a:p>
            <a:pPr algn="just"/>
            <a:endParaRPr lang="es-ES_tradnl" sz="1400" dirty="0" smtClean="0"/>
          </a:p>
          <a:p>
            <a:pPr lvl="0"/>
            <a:endParaRPr lang="es-ES_tradnl" sz="1400" dirty="0" smtClean="0">
              <a:solidFill>
                <a:schemeClr val="accent1"/>
              </a:solidFill>
            </a:endParaRPr>
          </a:p>
          <a:p>
            <a:pPr lvl="0"/>
            <a:endParaRPr lang="es-ES_tradnl" sz="2400" dirty="0" smtClean="0">
              <a:solidFill>
                <a:schemeClr val="accent1"/>
              </a:solidFill>
            </a:endParaRPr>
          </a:p>
          <a:p>
            <a:pPr marL="342900" lvl="0" indent="-342900">
              <a:buFont typeface="Arial"/>
              <a:buChar char="•"/>
            </a:pPr>
            <a:endParaRPr lang="es-ES_tradnl" sz="2400" dirty="0" smtClean="0"/>
          </a:p>
          <a:p>
            <a:pPr marL="342900" indent="-342900">
              <a:buFont typeface="Arial"/>
              <a:buChar char="•"/>
            </a:pPr>
            <a:endParaRPr lang="es-ES_tradnl" sz="2400" dirty="0" smtClean="0"/>
          </a:p>
          <a:p>
            <a:pPr marL="342900" lvl="0" indent="-342900">
              <a:buFont typeface="Arial"/>
              <a:buChar char="•"/>
            </a:pPr>
            <a:endParaRPr lang="es-ES_tradnl" sz="2400" dirty="0" smtClean="0"/>
          </a:p>
          <a:p>
            <a:pPr marL="514350" indent="-514350">
              <a:spcBef>
                <a:spcPts val="4000"/>
              </a:spcBef>
              <a:buFont typeface="+mj-lt"/>
              <a:buAutoNum type="romanUcPeriod"/>
            </a:pPr>
            <a:endParaRPr lang="es-ES" sz="2400" b="1" dirty="0" smtClean="0">
              <a:solidFill>
                <a:schemeClr val="accent1"/>
              </a:solidFill>
              <a:latin typeface="Arial Narrow" pitchFamily="34" charset="0"/>
            </a:endParaRPr>
          </a:p>
        </p:txBody>
      </p:sp>
      <p:sp>
        <p:nvSpPr>
          <p:cNvPr id="2" name="CuadroTexto 1"/>
          <p:cNvSpPr txBox="1"/>
          <p:nvPr/>
        </p:nvSpPr>
        <p:spPr>
          <a:xfrm>
            <a:off x="1115616" y="1988840"/>
            <a:ext cx="6552728" cy="1384995"/>
          </a:xfrm>
          <a:prstGeom prst="rect">
            <a:avLst/>
          </a:prstGeom>
          <a:solidFill>
            <a:schemeClr val="accent2">
              <a:lumMod val="60000"/>
              <a:lumOff val="40000"/>
            </a:schemeClr>
          </a:solidFill>
          <a:ln w="28575" cmpd="sng">
            <a:solidFill>
              <a:schemeClr val="accent1">
                <a:lumMod val="75000"/>
              </a:schemeClr>
            </a:solidFill>
          </a:ln>
        </p:spPr>
        <p:txBody>
          <a:bodyPr wrap="square" rtlCol="0">
            <a:spAutoFit/>
          </a:bodyPr>
          <a:lstStyle/>
          <a:p>
            <a:pPr marL="285750" indent="-285750" algn="just">
              <a:buFontTx/>
              <a:buChar char="-"/>
            </a:pPr>
            <a:r>
              <a:rPr lang="es-ES_tradnl" sz="1400" dirty="0"/>
              <a:t>Curioso								- Pasión</a:t>
            </a:r>
          </a:p>
          <a:p>
            <a:pPr marL="285750" indent="-285750" algn="just">
              <a:buFontTx/>
              <a:buChar char="-"/>
            </a:pPr>
            <a:r>
              <a:rPr lang="es-ES_tradnl" sz="1400" dirty="0" smtClean="0"/>
              <a:t>Atrevido</a:t>
            </a:r>
            <a:r>
              <a:rPr lang="es-ES_tradnl" sz="1400" dirty="0"/>
              <a:t>	</a:t>
            </a:r>
            <a:r>
              <a:rPr lang="es-ES_tradnl" sz="1400" dirty="0" smtClean="0"/>
              <a:t>						- Gestionar la frustraci</a:t>
            </a:r>
            <a:r>
              <a:rPr lang="es-ES_tradnl" sz="1400" dirty="0" smtClean="0"/>
              <a:t>ón</a:t>
            </a:r>
            <a:endParaRPr lang="es-ES_tradnl" sz="1400" dirty="0"/>
          </a:p>
          <a:p>
            <a:pPr marL="285750" indent="-285750" algn="just">
              <a:buFontTx/>
              <a:buChar char="-"/>
            </a:pPr>
            <a:r>
              <a:rPr lang="es-ES_tradnl" sz="1400" dirty="0"/>
              <a:t>Ambicioso /Deseo de superación			- </a:t>
            </a:r>
            <a:r>
              <a:rPr lang="es-ES_tradnl" sz="1400" dirty="0" smtClean="0"/>
              <a:t>Soñador</a:t>
            </a:r>
            <a:endParaRPr lang="es-ES_tradnl" sz="1400" dirty="0"/>
          </a:p>
          <a:p>
            <a:pPr marL="285750" indent="-285750" algn="just">
              <a:buFontTx/>
              <a:buChar char="-"/>
            </a:pPr>
            <a:r>
              <a:rPr lang="es-ES_tradnl" sz="1400" dirty="0"/>
              <a:t>Optimista							- Gran capacidad de trabajo</a:t>
            </a:r>
          </a:p>
          <a:p>
            <a:pPr marL="285750" indent="-285750" algn="just">
              <a:buFontTx/>
              <a:buChar char="-"/>
            </a:pPr>
            <a:r>
              <a:rPr lang="es-ES_tradnl" sz="1400" dirty="0"/>
              <a:t>Valiente							- Humilde</a:t>
            </a:r>
          </a:p>
          <a:p>
            <a:pPr algn="just"/>
            <a:endParaRPr lang="es-ES_tradnl" sz="1400" dirty="0"/>
          </a:p>
        </p:txBody>
      </p:sp>
    </p:spTree>
    <p:extLst>
      <p:ext uri="{BB962C8B-B14F-4D97-AF65-F5344CB8AC3E}">
        <p14:creationId xmlns:p14="http://schemas.microsoft.com/office/powerpoint/2010/main" val="370610072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dondear rectángulo de esquina diagonal"/>
          <p:cNvSpPr/>
          <p:nvPr/>
        </p:nvSpPr>
        <p:spPr>
          <a:xfrm flipV="1">
            <a:off x="617012" y="404664"/>
            <a:ext cx="8090626" cy="6048672"/>
          </a:xfrm>
          <a:prstGeom prst="round2DiagRect">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7" name="6 Rectángulo"/>
          <p:cNvSpPr/>
          <p:nvPr/>
        </p:nvSpPr>
        <p:spPr>
          <a:xfrm>
            <a:off x="902931" y="620688"/>
            <a:ext cx="7429552" cy="9376923"/>
          </a:xfrm>
          <a:prstGeom prst="rect">
            <a:avLst/>
          </a:prstGeom>
          <a:ln>
            <a:noFill/>
          </a:ln>
        </p:spPr>
        <p:txBody>
          <a:bodyPr wrap="square">
            <a:spAutoFit/>
          </a:bodyPr>
          <a:lstStyle/>
          <a:p>
            <a:pPr marL="342900" lvl="0" indent="-342900">
              <a:buFont typeface="Arial"/>
              <a:buChar char="•"/>
            </a:pPr>
            <a:r>
              <a:rPr lang="es-ES_tradnl" sz="2000" b="1" dirty="0" smtClean="0">
                <a:solidFill>
                  <a:schemeClr val="accent1"/>
                </a:solidFill>
              </a:rPr>
              <a:t>QUIENES SOMOS</a:t>
            </a:r>
          </a:p>
          <a:p>
            <a:pPr algn="just"/>
            <a:endParaRPr lang="es-ES_tradnl" sz="2400" dirty="0">
              <a:solidFill>
                <a:schemeClr val="accent1"/>
              </a:solidFill>
            </a:endParaRPr>
          </a:p>
          <a:p>
            <a:pPr algn="just"/>
            <a:r>
              <a:rPr lang="es-ES_tradnl" sz="1400" dirty="0" smtClean="0"/>
              <a:t>INFANCIA </a:t>
            </a:r>
            <a:r>
              <a:rPr lang="es-ES_tradnl" sz="1400" dirty="0"/>
              <a:t>CREATIVA es una entidad </a:t>
            </a:r>
            <a:r>
              <a:rPr lang="es-ES_tradnl" sz="1400" dirty="0" smtClean="0"/>
              <a:t>privada formada </a:t>
            </a:r>
            <a:r>
              <a:rPr lang="es-ES_tradnl" sz="1400" dirty="0"/>
              <a:t>a principios del </a:t>
            </a:r>
            <a:r>
              <a:rPr lang="es-ES_tradnl" sz="1400" dirty="0" smtClean="0"/>
              <a:t>2011. </a:t>
            </a:r>
          </a:p>
          <a:p>
            <a:pPr algn="just"/>
            <a:endParaRPr lang="es-ES_tradnl" sz="1400" dirty="0" smtClean="0"/>
          </a:p>
          <a:p>
            <a:pPr algn="just"/>
            <a:endParaRPr lang="es-ES_tradnl" sz="1400" dirty="0"/>
          </a:p>
          <a:p>
            <a:pPr algn="just"/>
            <a:endParaRPr lang="es-ES_tradnl" sz="1400" dirty="0" smtClean="0"/>
          </a:p>
          <a:p>
            <a:pPr algn="just"/>
            <a:endParaRPr lang="es-ES_tradnl" sz="1400" dirty="0" smtClean="0"/>
          </a:p>
          <a:p>
            <a:pPr algn="just"/>
            <a:endParaRPr lang="es-ES_tradnl" sz="1400" dirty="0"/>
          </a:p>
          <a:p>
            <a:pPr algn="just"/>
            <a:endParaRPr lang="es-ES_tradnl" sz="1400" dirty="0" smtClean="0"/>
          </a:p>
          <a:p>
            <a:pPr algn="just"/>
            <a:endParaRPr lang="es-ES_tradnl" sz="1400" dirty="0" smtClean="0"/>
          </a:p>
          <a:p>
            <a:pPr algn="just"/>
            <a:endParaRPr lang="es-ES_tradnl" sz="1400" b="1" dirty="0" smtClean="0"/>
          </a:p>
          <a:p>
            <a:pPr algn="just"/>
            <a:endParaRPr lang="es-ES_tradnl" sz="1400" b="1" dirty="0"/>
          </a:p>
          <a:p>
            <a:pPr algn="just"/>
            <a:r>
              <a:rPr lang="es-ES_tradnl" sz="1400" dirty="0" smtClean="0"/>
              <a:t>Se </a:t>
            </a:r>
            <a:r>
              <a:rPr lang="es-ES_tradnl" sz="1400" dirty="0"/>
              <a:t>posee un buen conocimiento de los mecanismos que intervienen en la generación de estos problemas lo que es una de las claves para </a:t>
            </a:r>
            <a:r>
              <a:rPr lang="es-ES_tradnl" sz="1400" b="1" dirty="0"/>
              <a:t>c</a:t>
            </a:r>
            <a:r>
              <a:rPr lang="es-ES_tradnl" sz="1400" b="1" dirty="0" smtClean="0"/>
              <a:t>analizar </a:t>
            </a:r>
            <a:r>
              <a:rPr lang="es-ES_tradnl" sz="1400" b="1" dirty="0"/>
              <a:t>toda nuestra energía, tiempo, dinero y creatividad en educar </a:t>
            </a:r>
            <a:r>
              <a:rPr lang="es-ES_tradnl" sz="1400" b="1" dirty="0" smtClean="0">
                <a:sym typeface="Wingdings"/>
              </a:rPr>
              <a:t></a:t>
            </a:r>
            <a:endParaRPr lang="es-ES_tradnl" sz="1400" dirty="0" smtClean="0"/>
          </a:p>
          <a:p>
            <a:pPr algn="just"/>
            <a:endParaRPr lang="es-ES_tradnl" sz="1400" dirty="0"/>
          </a:p>
          <a:p>
            <a:pPr algn="just"/>
            <a:endParaRPr lang="es-ES_tradnl" sz="1400" dirty="0"/>
          </a:p>
          <a:p>
            <a:pPr algn="just"/>
            <a:endParaRPr lang="es-ES_tradnl" sz="1400" dirty="0" smtClean="0"/>
          </a:p>
          <a:p>
            <a:pPr algn="just"/>
            <a:endParaRPr lang="es-ES_tradnl" sz="1400" dirty="0" smtClean="0"/>
          </a:p>
          <a:p>
            <a:pPr algn="just"/>
            <a:endParaRPr lang="es-ES_tradnl" sz="1400" dirty="0" smtClean="0"/>
          </a:p>
          <a:p>
            <a:pPr algn="just"/>
            <a:endParaRPr lang="es-ES_tradnl" sz="1400" dirty="0"/>
          </a:p>
          <a:p>
            <a:pPr algn="just"/>
            <a:r>
              <a:rPr lang="es-ES_tradnl" sz="1400" dirty="0" smtClean="0"/>
              <a:t>Su </a:t>
            </a:r>
            <a:r>
              <a:rPr lang="es-ES_tradnl" sz="1400" dirty="0"/>
              <a:t>ámbito de actuación es en </a:t>
            </a:r>
            <a:r>
              <a:rPr lang="es-ES_tradnl" sz="1400" dirty="0" smtClean="0"/>
              <a:t>ESPAÑA </a:t>
            </a:r>
            <a:r>
              <a:rPr lang="es-ES_tradnl" sz="1400" dirty="0"/>
              <a:t>y de forma muy especial en las comunidades de </a:t>
            </a:r>
            <a:r>
              <a:rPr lang="es-ES_tradnl" sz="1400" dirty="0" smtClean="0"/>
              <a:t>MADRID Y CANTABRIA.</a:t>
            </a:r>
          </a:p>
          <a:p>
            <a:pPr algn="just"/>
            <a:endParaRPr lang="es-ES_tradnl" sz="1400" dirty="0"/>
          </a:p>
          <a:p>
            <a:pPr algn="just"/>
            <a:endParaRPr lang="es-ES_tradnl" sz="1400" dirty="0" smtClean="0"/>
          </a:p>
          <a:p>
            <a:endParaRPr lang="es-ES_tradnl" sz="1400" dirty="0" smtClean="0"/>
          </a:p>
          <a:p>
            <a:endParaRPr lang="es-ES_tradnl" sz="1400" dirty="0"/>
          </a:p>
          <a:p>
            <a:endParaRPr lang="es-ES_tradnl" sz="1400" dirty="0"/>
          </a:p>
          <a:p>
            <a:pPr algn="just"/>
            <a:endParaRPr lang="es-ES_tradnl" sz="1400" dirty="0"/>
          </a:p>
          <a:p>
            <a:pPr lvl="0"/>
            <a:endParaRPr lang="es-ES_tradnl" sz="1400" dirty="0" smtClean="0">
              <a:solidFill>
                <a:schemeClr val="accent1"/>
              </a:solidFill>
            </a:endParaRPr>
          </a:p>
          <a:p>
            <a:pPr lvl="0"/>
            <a:endParaRPr lang="es-ES_tradnl" sz="2400" dirty="0">
              <a:solidFill>
                <a:schemeClr val="accent1"/>
              </a:solidFill>
            </a:endParaRPr>
          </a:p>
          <a:p>
            <a:pPr marL="342900" lvl="0" indent="-342900">
              <a:buFont typeface="Arial"/>
              <a:buChar char="•"/>
            </a:pPr>
            <a:endParaRPr lang="es-ES_tradnl" sz="2400" dirty="0" smtClean="0"/>
          </a:p>
          <a:p>
            <a:pPr marL="342900" indent="-342900">
              <a:buFont typeface="Arial"/>
              <a:buChar char="•"/>
            </a:pPr>
            <a:endParaRPr lang="es-ES_tradnl" sz="2400" dirty="0"/>
          </a:p>
          <a:p>
            <a:pPr marL="342900" lvl="0" indent="-342900">
              <a:buFont typeface="Arial"/>
              <a:buChar char="•"/>
            </a:pPr>
            <a:endParaRPr lang="es-ES_tradnl" sz="2400" dirty="0"/>
          </a:p>
          <a:p>
            <a:pPr marL="514350" indent="-514350">
              <a:spcBef>
                <a:spcPts val="4000"/>
              </a:spcBef>
              <a:buFont typeface="+mj-lt"/>
              <a:buAutoNum type="romanUcPeriod"/>
            </a:pPr>
            <a:endParaRPr lang="es-ES" sz="2400" b="1" dirty="0" smtClean="0">
              <a:solidFill>
                <a:schemeClr val="accent1"/>
              </a:solidFill>
              <a:latin typeface="Arial Narrow" pitchFamily="34" charset="0"/>
            </a:endParaRPr>
          </a:p>
        </p:txBody>
      </p:sp>
      <p:sp>
        <p:nvSpPr>
          <p:cNvPr id="2" name="CuadroTexto 1"/>
          <p:cNvSpPr txBox="1"/>
          <p:nvPr/>
        </p:nvSpPr>
        <p:spPr>
          <a:xfrm>
            <a:off x="6228184" y="2276872"/>
            <a:ext cx="2016224" cy="738664"/>
          </a:xfrm>
          <a:prstGeom prst="rect">
            <a:avLst/>
          </a:prstGeom>
          <a:noFill/>
          <a:ln w="28575" cmpd="sng">
            <a:solidFill>
              <a:schemeClr val="accent1">
                <a:lumMod val="75000"/>
              </a:schemeClr>
            </a:solidFill>
          </a:ln>
        </p:spPr>
        <p:txBody>
          <a:bodyPr wrap="square" rtlCol="0">
            <a:spAutoFit/>
          </a:bodyPr>
          <a:lstStyle/>
          <a:p>
            <a:pPr marL="285750" indent="-285750" algn="just">
              <a:buFontTx/>
              <a:buChar char="-"/>
            </a:pPr>
            <a:r>
              <a:rPr lang="es-ES_tradnl" sz="1400" dirty="0" smtClean="0"/>
              <a:t>Adultos preparados </a:t>
            </a:r>
          </a:p>
          <a:p>
            <a:pPr marL="285750" indent="-285750" algn="just">
              <a:buFontTx/>
              <a:buChar char="-"/>
            </a:pPr>
            <a:r>
              <a:rPr lang="es-ES_tradnl" sz="1400" dirty="0"/>
              <a:t>F</a:t>
            </a:r>
            <a:r>
              <a:rPr lang="es-ES_tradnl" sz="1400" dirty="0" smtClean="0"/>
              <a:t>lexibles</a:t>
            </a:r>
          </a:p>
          <a:p>
            <a:pPr marL="285750" indent="-285750" algn="just">
              <a:buFontTx/>
              <a:buChar char="-"/>
            </a:pPr>
            <a:r>
              <a:rPr lang="es-ES_tradnl" sz="1400" dirty="0" smtClean="0"/>
              <a:t>Felices</a:t>
            </a:r>
          </a:p>
        </p:txBody>
      </p:sp>
      <p:sp>
        <p:nvSpPr>
          <p:cNvPr id="4" name="CuadroTexto 3"/>
          <p:cNvSpPr txBox="1"/>
          <p:nvPr/>
        </p:nvSpPr>
        <p:spPr>
          <a:xfrm>
            <a:off x="4004320" y="2491988"/>
            <a:ext cx="1728192" cy="369332"/>
          </a:xfrm>
          <a:prstGeom prst="rect">
            <a:avLst/>
          </a:prstGeom>
          <a:solidFill>
            <a:srgbClr val="EFAB16"/>
          </a:solidFill>
          <a:ln w="28575" cmpd="sng">
            <a:solidFill>
              <a:schemeClr val="accent1">
                <a:lumMod val="75000"/>
              </a:schemeClr>
            </a:solidFill>
          </a:ln>
        </p:spPr>
        <p:txBody>
          <a:bodyPr wrap="square" rtlCol="0">
            <a:spAutoFit/>
          </a:bodyPr>
          <a:lstStyle/>
          <a:p>
            <a:r>
              <a:rPr lang="es-ES" dirty="0" smtClean="0"/>
              <a:t>CREATIVIDAD</a:t>
            </a:r>
            <a:endParaRPr lang="es-ES" dirty="0"/>
          </a:p>
        </p:txBody>
      </p:sp>
      <p:sp>
        <p:nvSpPr>
          <p:cNvPr id="9" name="CuadroTexto 8"/>
          <p:cNvSpPr txBox="1"/>
          <p:nvPr/>
        </p:nvSpPr>
        <p:spPr>
          <a:xfrm>
            <a:off x="1043608" y="2205768"/>
            <a:ext cx="2592288" cy="954107"/>
          </a:xfrm>
          <a:prstGeom prst="rect">
            <a:avLst/>
          </a:prstGeom>
          <a:noFill/>
          <a:ln w="28575" cmpd="sng">
            <a:solidFill>
              <a:schemeClr val="accent1">
                <a:lumMod val="75000"/>
              </a:schemeClr>
            </a:solidFill>
          </a:ln>
        </p:spPr>
        <p:txBody>
          <a:bodyPr wrap="square" rtlCol="0">
            <a:spAutoFit/>
          </a:bodyPr>
          <a:lstStyle/>
          <a:p>
            <a:pPr marL="285750" indent="-285750" algn="just">
              <a:buFontTx/>
              <a:buChar char="-"/>
            </a:pPr>
            <a:r>
              <a:rPr lang="es-ES_tradnl" sz="1400" dirty="0" smtClean="0"/>
              <a:t>Fracaso escolar</a:t>
            </a:r>
          </a:p>
          <a:p>
            <a:pPr marL="285750" indent="-285750" algn="just">
              <a:buFontTx/>
              <a:buChar char="-"/>
            </a:pPr>
            <a:r>
              <a:rPr lang="es-ES_tradnl" sz="1400" dirty="0" smtClean="0"/>
              <a:t>Falta </a:t>
            </a:r>
            <a:r>
              <a:rPr lang="es-ES_tradnl" sz="1400" dirty="0"/>
              <a:t>de competencias </a:t>
            </a:r>
            <a:r>
              <a:rPr lang="es-ES_tradnl" sz="1400" dirty="0" smtClean="0"/>
              <a:t>socioemocionales</a:t>
            </a:r>
          </a:p>
          <a:p>
            <a:pPr marL="285750" indent="-285750" algn="just">
              <a:buFontTx/>
              <a:buChar char="-"/>
            </a:pPr>
            <a:r>
              <a:rPr lang="es-ES_tradnl" sz="1400" dirty="0" smtClean="0"/>
              <a:t>Obesidad</a:t>
            </a:r>
            <a:endParaRPr lang="es-ES_tradnl" sz="1400" dirty="0"/>
          </a:p>
        </p:txBody>
      </p:sp>
      <p:sp>
        <p:nvSpPr>
          <p:cNvPr id="6" name="Flecha derecha 5"/>
          <p:cNvSpPr/>
          <p:nvPr/>
        </p:nvSpPr>
        <p:spPr>
          <a:xfrm>
            <a:off x="3707904" y="2636912"/>
            <a:ext cx="216024" cy="7200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3" name="Flecha derecha 12"/>
          <p:cNvSpPr/>
          <p:nvPr/>
        </p:nvSpPr>
        <p:spPr>
          <a:xfrm>
            <a:off x="5868144" y="2636912"/>
            <a:ext cx="216024" cy="457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4" name="CuadroTexto 13"/>
          <p:cNvSpPr txBox="1"/>
          <p:nvPr/>
        </p:nvSpPr>
        <p:spPr>
          <a:xfrm>
            <a:off x="819117" y="4509119"/>
            <a:ext cx="7704856" cy="307777"/>
          </a:xfrm>
          <a:prstGeom prst="rect">
            <a:avLst/>
          </a:prstGeom>
          <a:solidFill>
            <a:schemeClr val="bg1">
              <a:lumMod val="65000"/>
            </a:schemeClr>
          </a:solidFill>
          <a:ln w="38100" cmpd="sng">
            <a:solidFill>
              <a:schemeClr val="accent1">
                <a:lumMod val="75000"/>
              </a:schemeClr>
            </a:solidFill>
          </a:ln>
        </p:spPr>
        <p:txBody>
          <a:bodyPr wrap="square" rtlCol="0">
            <a:spAutoFit/>
          </a:bodyPr>
          <a:lstStyle/>
          <a:p>
            <a:r>
              <a:rPr lang="es-ES" sz="1400" dirty="0" smtClean="0"/>
              <a:t>BIENESTAR Y SALUDABLE DESARROLLO INFANTIL APOSTANDO POR LA CREATIVIDAD</a:t>
            </a:r>
            <a:endParaRPr lang="es-ES" sz="1400" dirty="0"/>
          </a:p>
        </p:txBody>
      </p:sp>
    </p:spTree>
    <p:extLst>
      <p:ext uri="{BB962C8B-B14F-4D97-AF65-F5344CB8AC3E}">
        <p14:creationId xmlns:p14="http://schemas.microsoft.com/office/powerpoint/2010/main" val="282681794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dondear rectángulo de esquina diagonal"/>
          <p:cNvSpPr/>
          <p:nvPr/>
        </p:nvSpPr>
        <p:spPr>
          <a:xfrm flipV="1">
            <a:off x="621369" y="692696"/>
            <a:ext cx="8090626" cy="5256584"/>
          </a:xfrm>
          <a:prstGeom prst="round2DiagRect">
            <a:avLst/>
          </a:prstGeom>
          <a:solidFill>
            <a:schemeClr val="bg1"/>
          </a:solidFill>
          <a:ln w="19050">
            <a:solidFill>
              <a:srgbClr val="73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CREATIVIDAD es el proceso de tener ideas originales que tengan “valor”</a:t>
            </a:r>
          </a:p>
          <a:p>
            <a:pPr algn="ctr"/>
            <a:r>
              <a:rPr lang="es-ES" dirty="0"/>
              <a:t>Para ser creativo tienes que hacer algo. Eso implica poner a trabajar tu imaginación para realizar algo nuevo, para conseguir nuevas soluciones a problemas, e incluso para plantear nuevos problemas o cuestiones. La práctica en el intento de hacer algo innovador.</a:t>
            </a:r>
          </a:p>
        </p:txBody>
      </p:sp>
      <p:sp>
        <p:nvSpPr>
          <p:cNvPr id="7" name="6 Rectángulo"/>
          <p:cNvSpPr/>
          <p:nvPr/>
        </p:nvSpPr>
        <p:spPr>
          <a:xfrm>
            <a:off x="2953875" y="1412776"/>
            <a:ext cx="2779242" cy="461665"/>
          </a:xfrm>
          <a:prstGeom prst="rect">
            <a:avLst/>
          </a:prstGeom>
          <a:solidFill>
            <a:srgbClr val="EFAB16"/>
          </a:solidFill>
          <a:ln w="38100" cmpd="sng">
            <a:solidFill>
              <a:schemeClr val="accent1">
                <a:lumMod val="75000"/>
              </a:schemeClr>
            </a:solidFill>
          </a:ln>
        </p:spPr>
        <p:txBody>
          <a:bodyPr wrap="square">
            <a:spAutoFit/>
          </a:bodyPr>
          <a:lstStyle/>
          <a:p>
            <a:pPr lvl="0" algn="ctr"/>
            <a:r>
              <a:rPr lang="es-ES_tradnl" sz="2400" dirty="0">
                <a:solidFill>
                  <a:schemeClr val="accent1">
                    <a:lumMod val="75000"/>
                  </a:schemeClr>
                </a:solidFill>
              </a:rPr>
              <a:t>¡</a:t>
            </a:r>
            <a:r>
              <a:rPr lang="es-ES_tradnl" sz="2400" dirty="0" smtClean="0">
                <a:solidFill>
                  <a:schemeClr val="accent1">
                    <a:lumMod val="75000"/>
                  </a:schemeClr>
                </a:solidFill>
              </a:rPr>
              <a:t>CREATIVIDAD!</a:t>
            </a:r>
            <a:endParaRPr lang="es-ES_tradnl" sz="2400" dirty="0">
              <a:solidFill>
                <a:schemeClr val="accent1">
                  <a:lumMod val="75000"/>
                </a:schemeClr>
              </a:solidFill>
            </a:endParaRPr>
          </a:p>
        </p:txBody>
      </p:sp>
      <p:sp>
        <p:nvSpPr>
          <p:cNvPr id="2" name="CuadroTexto 1"/>
          <p:cNvSpPr txBox="1"/>
          <p:nvPr/>
        </p:nvSpPr>
        <p:spPr>
          <a:xfrm>
            <a:off x="928662" y="908720"/>
            <a:ext cx="7243738" cy="400110"/>
          </a:xfrm>
          <a:prstGeom prst="rect">
            <a:avLst/>
          </a:prstGeom>
          <a:noFill/>
        </p:spPr>
        <p:txBody>
          <a:bodyPr wrap="square" rtlCol="0">
            <a:spAutoFit/>
          </a:bodyPr>
          <a:lstStyle/>
          <a:p>
            <a:pPr marL="342900" indent="-342900">
              <a:spcBef>
                <a:spcPts val="4000"/>
              </a:spcBef>
              <a:buFont typeface="Arial"/>
              <a:buChar char="•"/>
            </a:pPr>
            <a:r>
              <a:rPr lang="es-ES" sz="2000" b="1" dirty="0">
                <a:solidFill>
                  <a:schemeClr val="accent1"/>
                </a:solidFill>
                <a:latin typeface="Arial Narrow" pitchFamily="34" charset="0"/>
              </a:rPr>
              <a:t>QUÉ SON LOS TALLERES DE INFANCIA CREATIVA</a:t>
            </a:r>
          </a:p>
        </p:txBody>
      </p:sp>
      <p:sp>
        <p:nvSpPr>
          <p:cNvPr id="4" name="CuadroTexto 3"/>
          <p:cNvSpPr txBox="1"/>
          <p:nvPr/>
        </p:nvSpPr>
        <p:spPr>
          <a:xfrm>
            <a:off x="1019613" y="2060848"/>
            <a:ext cx="6552728" cy="1723549"/>
          </a:xfrm>
          <a:prstGeom prst="rect">
            <a:avLst/>
          </a:prstGeom>
          <a:noFill/>
          <a:ln w="28575" cmpd="sng">
            <a:solidFill>
              <a:schemeClr val="accent1">
                <a:lumMod val="75000"/>
              </a:schemeClr>
            </a:solidFill>
          </a:ln>
        </p:spPr>
        <p:txBody>
          <a:bodyPr wrap="square" rtlCol="0">
            <a:spAutoFit/>
          </a:bodyPr>
          <a:lstStyle/>
          <a:p>
            <a:r>
              <a:rPr lang="es-ES" dirty="0" smtClean="0"/>
              <a:t>Proceso de tener ideas originales que tengan “valor”</a:t>
            </a:r>
          </a:p>
          <a:p>
            <a:endParaRPr lang="es-ES" dirty="0"/>
          </a:p>
          <a:p>
            <a:r>
              <a:rPr lang="es-ES_tradnl" sz="1400" dirty="0"/>
              <a:t>Para ser creativo tienes que hacer algo</a:t>
            </a:r>
            <a:r>
              <a:rPr lang="es-ES_tradnl" sz="1400" dirty="0" smtClean="0"/>
              <a:t>.</a:t>
            </a:r>
          </a:p>
          <a:p>
            <a:r>
              <a:rPr lang="es-ES_tradnl" sz="1400" dirty="0" smtClean="0"/>
              <a:t>Eso </a:t>
            </a:r>
            <a:r>
              <a:rPr lang="es-ES_tradnl" sz="1400" dirty="0"/>
              <a:t>implica poner a trabajar tu imaginación para realizar algo nuevo, para conseguir nuevas soluciones a problemas, e incluso para plantear nuevos problemas o cuestiones. La práctica en el intento de hacer algo </a:t>
            </a:r>
            <a:r>
              <a:rPr lang="es-ES_tradnl" sz="1400" dirty="0" smtClean="0"/>
              <a:t>innovador</a:t>
            </a:r>
          </a:p>
          <a:p>
            <a:endParaRPr lang="es-ES_tradnl" sz="1400" dirty="0"/>
          </a:p>
        </p:txBody>
      </p:sp>
      <p:sp>
        <p:nvSpPr>
          <p:cNvPr id="5" name="CuadroTexto 4"/>
          <p:cNvSpPr txBox="1"/>
          <p:nvPr/>
        </p:nvSpPr>
        <p:spPr>
          <a:xfrm>
            <a:off x="1019613" y="3933056"/>
            <a:ext cx="7296803" cy="523220"/>
          </a:xfrm>
          <a:prstGeom prst="rect">
            <a:avLst/>
          </a:prstGeom>
          <a:solidFill>
            <a:schemeClr val="bg1">
              <a:lumMod val="75000"/>
            </a:schemeClr>
          </a:solidFill>
          <a:ln w="28575" cmpd="sng">
            <a:solidFill>
              <a:schemeClr val="accent1">
                <a:lumMod val="75000"/>
              </a:schemeClr>
            </a:solidFill>
          </a:ln>
        </p:spPr>
        <p:txBody>
          <a:bodyPr wrap="square" rtlCol="0">
            <a:spAutoFit/>
          </a:bodyPr>
          <a:lstStyle/>
          <a:p>
            <a:r>
              <a:rPr lang="es-ES_tradnl" sz="1400" b="1" dirty="0"/>
              <a:t>TODO EL MUNDO NACE CON TREMENDAS CAPACIDADES CREATIVAS, LA CUESTIÓN ESTÁ EN SABER </a:t>
            </a:r>
            <a:r>
              <a:rPr lang="es-ES_tradnl" sz="1400" b="1" dirty="0" smtClean="0"/>
              <a:t>DESARROLLARLAS</a:t>
            </a:r>
            <a:endParaRPr lang="es-ES_tradnl" sz="1400" b="1" dirty="0"/>
          </a:p>
        </p:txBody>
      </p:sp>
      <p:sp>
        <p:nvSpPr>
          <p:cNvPr id="9" name="Rectángulo 8"/>
          <p:cNvSpPr/>
          <p:nvPr/>
        </p:nvSpPr>
        <p:spPr>
          <a:xfrm>
            <a:off x="1019612" y="4580847"/>
            <a:ext cx="7368811" cy="954107"/>
          </a:xfrm>
          <a:prstGeom prst="rect">
            <a:avLst/>
          </a:prstGeom>
          <a:ln w="38100" cmpd="sng">
            <a:solidFill>
              <a:srgbClr val="730000"/>
            </a:solidFill>
          </a:ln>
        </p:spPr>
        <p:txBody>
          <a:bodyPr wrap="square">
            <a:spAutoFit/>
          </a:bodyPr>
          <a:lstStyle/>
          <a:p>
            <a:r>
              <a:rPr lang="es-ES_tradnl" sz="1400" b="1" u="sng" dirty="0"/>
              <a:t>JUEGO</a:t>
            </a:r>
            <a:r>
              <a:rPr lang="es-ES_tradnl" sz="1400" dirty="0"/>
              <a:t> es una actividad mental que contribuye al desarrollo equilibrado de la personalidad del menor y fomenta sus procesos de aprendizaje. En las sociedades contemporáneas, el juego se convierte en un elemento central en la configuración de la identidad infantil, que precisamente la separa de la vida adulta.</a:t>
            </a:r>
          </a:p>
        </p:txBody>
      </p:sp>
    </p:spTree>
    <p:extLst>
      <p:ext uri="{BB962C8B-B14F-4D97-AF65-F5344CB8AC3E}">
        <p14:creationId xmlns:p14="http://schemas.microsoft.com/office/powerpoint/2010/main" val="78559739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dondear rectángulo de esquina diagonal"/>
          <p:cNvSpPr/>
          <p:nvPr/>
        </p:nvSpPr>
        <p:spPr>
          <a:xfrm flipV="1">
            <a:off x="621369" y="476672"/>
            <a:ext cx="8090626" cy="5472608"/>
          </a:xfrm>
          <a:prstGeom prst="round2DiagRect">
            <a:avLst/>
          </a:prstGeom>
          <a:solidFill>
            <a:schemeClr val="bg1"/>
          </a:solidFill>
          <a:ln w="19050">
            <a:solidFill>
              <a:srgbClr val="73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CREATIVIDAD es el proceso de tener ideas originales que tengan “valor”</a:t>
            </a:r>
          </a:p>
          <a:p>
            <a:pPr algn="ctr"/>
            <a:r>
              <a:rPr lang="es-ES" dirty="0"/>
              <a:t>Para ser creativo tienes que hacer algo. Eso implica poner a trabajar tu imaginación para realizar algo nuevo, para conseguir nuevas soluciones a problemas, e incluso para plantear nuevos problemas o cuestiones. La práctica en el intento de hacer algo innovador.</a:t>
            </a:r>
          </a:p>
        </p:txBody>
      </p:sp>
      <p:sp>
        <p:nvSpPr>
          <p:cNvPr id="2" name="CuadroTexto 1"/>
          <p:cNvSpPr txBox="1"/>
          <p:nvPr/>
        </p:nvSpPr>
        <p:spPr>
          <a:xfrm>
            <a:off x="928662" y="580618"/>
            <a:ext cx="7243738" cy="400110"/>
          </a:xfrm>
          <a:prstGeom prst="rect">
            <a:avLst/>
          </a:prstGeom>
          <a:noFill/>
        </p:spPr>
        <p:txBody>
          <a:bodyPr wrap="square" rtlCol="0">
            <a:spAutoFit/>
          </a:bodyPr>
          <a:lstStyle/>
          <a:p>
            <a:pPr marL="342900" indent="-342900">
              <a:spcBef>
                <a:spcPts val="4000"/>
              </a:spcBef>
              <a:buFont typeface="Arial"/>
              <a:buChar char="•"/>
            </a:pPr>
            <a:r>
              <a:rPr lang="es-ES" sz="2000" b="1" dirty="0">
                <a:solidFill>
                  <a:schemeClr val="accent1"/>
                </a:solidFill>
                <a:latin typeface="Arial Narrow" pitchFamily="34" charset="0"/>
              </a:rPr>
              <a:t>QUÉ SON LOS TALLERES DE INFANCIA CREATIVA</a:t>
            </a:r>
          </a:p>
        </p:txBody>
      </p:sp>
      <p:pic>
        <p:nvPicPr>
          <p:cNvPr id="3" name="Not a Box(360p_H.264-AA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47664" y="1052736"/>
            <a:ext cx="6096000" cy="4572000"/>
          </a:xfrm>
          <a:prstGeom prst="rect">
            <a:avLst/>
          </a:prstGeom>
        </p:spPr>
      </p:pic>
    </p:spTree>
    <p:extLst>
      <p:ext uri="{BB962C8B-B14F-4D97-AF65-F5344CB8AC3E}">
        <p14:creationId xmlns:p14="http://schemas.microsoft.com/office/powerpoint/2010/main" val="399167890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dondear rectángulo de esquina diagonal"/>
          <p:cNvSpPr/>
          <p:nvPr/>
        </p:nvSpPr>
        <p:spPr>
          <a:xfrm flipV="1">
            <a:off x="621369" y="692696"/>
            <a:ext cx="8090626" cy="5256584"/>
          </a:xfrm>
          <a:prstGeom prst="round2DiagRect">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7" name="6 Rectángulo"/>
          <p:cNvSpPr/>
          <p:nvPr/>
        </p:nvSpPr>
        <p:spPr>
          <a:xfrm>
            <a:off x="928662" y="1268760"/>
            <a:ext cx="7429552" cy="5570756"/>
          </a:xfrm>
          <a:prstGeom prst="rect">
            <a:avLst/>
          </a:prstGeom>
        </p:spPr>
        <p:txBody>
          <a:bodyPr wrap="square">
            <a:spAutoFit/>
          </a:bodyPr>
          <a:lstStyle/>
          <a:p>
            <a:pPr marL="342900" lvl="0" indent="-342900" algn="just">
              <a:buFont typeface="Arial"/>
              <a:buChar char="•"/>
            </a:pPr>
            <a:endParaRPr lang="es-ES_tradnl" sz="1400" b="1" dirty="0" smtClean="0"/>
          </a:p>
          <a:p>
            <a:pPr marL="342900" lvl="0" indent="-342900" algn="just">
              <a:buFont typeface="Arial"/>
              <a:buChar char="•"/>
            </a:pPr>
            <a:r>
              <a:rPr lang="es-ES_tradnl" sz="1600" b="1" dirty="0" smtClean="0"/>
              <a:t>Personalizados</a:t>
            </a:r>
          </a:p>
          <a:p>
            <a:pPr lvl="0" algn="just"/>
            <a:endParaRPr lang="es-ES_tradnl" sz="1600" dirty="0"/>
          </a:p>
          <a:p>
            <a:pPr marL="342900" lvl="0" indent="-342900" algn="just">
              <a:buFont typeface="Arial"/>
              <a:buChar char="•"/>
            </a:pPr>
            <a:r>
              <a:rPr lang="es-ES_tradnl" sz="1600" dirty="0" smtClean="0"/>
              <a:t>Descubren los talentos individuales de cada niño, sus verdaderas pasiones</a:t>
            </a:r>
          </a:p>
          <a:p>
            <a:pPr marL="342900" lvl="0" indent="-342900" algn="just">
              <a:buFont typeface="Arial"/>
              <a:buChar char="•"/>
            </a:pPr>
            <a:endParaRPr lang="es-ES_tradnl" sz="1600" dirty="0" smtClean="0"/>
          </a:p>
          <a:p>
            <a:pPr marL="342900" lvl="0" indent="-342900" algn="just">
              <a:buFont typeface="Arial"/>
              <a:buChar char="•"/>
            </a:pPr>
            <a:r>
              <a:rPr lang="es-ES_tradnl" sz="1600" dirty="0" smtClean="0"/>
              <a:t>Cultivan sus múltiples inteligencias</a:t>
            </a:r>
          </a:p>
          <a:p>
            <a:pPr marL="342900" lvl="0" indent="-342900" algn="just">
              <a:buFont typeface="Arial"/>
              <a:buChar char="•"/>
            </a:pPr>
            <a:endParaRPr lang="es-ES_tradnl" sz="1600" dirty="0" smtClean="0"/>
          </a:p>
          <a:p>
            <a:pPr marL="342900" lvl="0" indent="-342900" algn="just">
              <a:buFont typeface="Arial"/>
              <a:buChar char="•"/>
            </a:pPr>
            <a:r>
              <a:rPr lang="es-ES_tradnl" sz="1600" dirty="0" smtClean="0"/>
              <a:t>Utilizan el </a:t>
            </a:r>
            <a:r>
              <a:rPr lang="es-ES_tradnl" sz="1600" b="1" dirty="0" smtClean="0"/>
              <a:t>teatro y juego</a:t>
            </a:r>
          </a:p>
          <a:p>
            <a:pPr lvl="0" algn="just"/>
            <a:r>
              <a:rPr lang="es-ES_tradnl" sz="1600" dirty="0" smtClean="0"/>
              <a:t> </a:t>
            </a:r>
          </a:p>
          <a:p>
            <a:pPr marL="342900" lvl="0" indent="-342900" algn="just">
              <a:buFont typeface="Arial"/>
              <a:buChar char="•"/>
            </a:pPr>
            <a:r>
              <a:rPr lang="es-ES_tradnl" sz="1600" dirty="0" smtClean="0"/>
              <a:t>Potencian la </a:t>
            </a:r>
            <a:r>
              <a:rPr lang="es-ES_tradnl" sz="1600" b="1" dirty="0" smtClean="0"/>
              <a:t>innovación y la creatividad </a:t>
            </a:r>
          </a:p>
          <a:p>
            <a:pPr marL="342900" lvl="0" indent="-342900" algn="just">
              <a:buFont typeface="Arial"/>
              <a:buChar char="•"/>
            </a:pPr>
            <a:endParaRPr lang="es-ES_tradnl" sz="1600" b="1" dirty="0" smtClean="0"/>
          </a:p>
          <a:p>
            <a:pPr marL="285750" lvl="0" indent="-285750" algn="just">
              <a:buFont typeface="Arial"/>
              <a:buChar char="•"/>
            </a:pPr>
            <a:r>
              <a:rPr lang="es-ES_tradnl" sz="1600" dirty="0" smtClean="0"/>
              <a:t>Aprenden relacionando las clases con un lugar del </a:t>
            </a:r>
            <a:r>
              <a:rPr lang="es-ES_tradnl" sz="1600" b="1" dirty="0" smtClean="0"/>
              <a:t>mundo real</a:t>
            </a:r>
            <a:r>
              <a:rPr lang="es-ES_tradnl" sz="1600" dirty="0" smtClean="0"/>
              <a:t>. </a:t>
            </a:r>
          </a:p>
          <a:p>
            <a:pPr marL="285750" lvl="0" indent="-285750" algn="just">
              <a:buFont typeface="Arial"/>
              <a:buChar char="•"/>
            </a:pPr>
            <a:endParaRPr lang="es-ES_tradnl" sz="1600" dirty="0"/>
          </a:p>
          <a:p>
            <a:pPr marL="285750" lvl="0" indent="-285750" algn="just">
              <a:buFont typeface="Arial"/>
              <a:buChar char="•"/>
            </a:pPr>
            <a:r>
              <a:rPr lang="es-ES_tradnl" sz="1600" dirty="0" smtClean="0"/>
              <a:t>Establecen </a:t>
            </a:r>
            <a:r>
              <a:rPr lang="es-ES_tradnl" sz="1600" dirty="0"/>
              <a:t>vías de colaboración y diálogo entre </a:t>
            </a:r>
            <a:r>
              <a:rPr lang="es-ES_tradnl" sz="1600" dirty="0" smtClean="0"/>
              <a:t>museos, artistas, músicos, cocineros,</a:t>
            </a:r>
            <a:r>
              <a:rPr lang="es-ES" sz="1600" dirty="0" smtClean="0"/>
              <a:t>…</a:t>
            </a:r>
            <a:r>
              <a:rPr lang="es-ES_tradnl" sz="1600" dirty="0" smtClean="0"/>
              <a:t> </a:t>
            </a:r>
            <a:r>
              <a:rPr lang="es-ES_tradnl" sz="1600" dirty="0"/>
              <a:t>y la escuela. </a:t>
            </a:r>
            <a:endParaRPr lang="es-ES_tradnl" sz="1600" dirty="0" smtClean="0"/>
          </a:p>
          <a:p>
            <a:pPr marL="285750" lvl="0" indent="-285750" algn="just">
              <a:buFont typeface="Arial"/>
              <a:buChar char="•"/>
            </a:pPr>
            <a:endParaRPr lang="es-ES_tradnl" sz="1600" dirty="0"/>
          </a:p>
          <a:p>
            <a:pPr marL="342900" lvl="0" indent="-342900" algn="just">
              <a:buFont typeface="Arial"/>
              <a:buChar char="•"/>
            </a:pPr>
            <a:r>
              <a:rPr lang="es-ES_tradnl" sz="1600" dirty="0" smtClean="0"/>
              <a:t>Desarrollan </a:t>
            </a:r>
            <a:r>
              <a:rPr lang="es-ES_tradnl" sz="1600" b="1" dirty="0"/>
              <a:t>la sensibilidad </a:t>
            </a:r>
            <a:r>
              <a:rPr lang="es-ES_tradnl" sz="1600" dirty="0"/>
              <a:t>hacia el </a:t>
            </a:r>
            <a:r>
              <a:rPr lang="es-ES_tradnl" sz="1600" dirty="0" smtClean="0"/>
              <a:t>arte y la cultura. </a:t>
            </a:r>
          </a:p>
          <a:p>
            <a:pPr marL="342900" lvl="0" indent="-342900" algn="just">
              <a:buFont typeface="Arial"/>
              <a:buChar char="•"/>
            </a:pPr>
            <a:endParaRPr lang="es-ES_tradnl" sz="1400" dirty="0"/>
          </a:p>
          <a:p>
            <a:pPr marL="342900" lvl="0" indent="-342900">
              <a:buFont typeface="Arial"/>
              <a:buChar char="•"/>
            </a:pPr>
            <a:endParaRPr lang="es-ES_tradnl" sz="2400" dirty="0" smtClean="0"/>
          </a:p>
          <a:p>
            <a:pPr marL="342900" indent="-342900">
              <a:buFont typeface="Arial"/>
              <a:buChar char="•"/>
            </a:pPr>
            <a:endParaRPr lang="es-ES_tradnl" sz="2400" dirty="0"/>
          </a:p>
          <a:p>
            <a:pPr marL="342900" lvl="0" indent="-342900">
              <a:buFont typeface="Arial"/>
              <a:buChar char="•"/>
            </a:pPr>
            <a:endParaRPr lang="es-ES_tradnl" sz="2400" dirty="0"/>
          </a:p>
        </p:txBody>
      </p:sp>
      <p:sp>
        <p:nvSpPr>
          <p:cNvPr id="2" name="CuadroTexto 1"/>
          <p:cNvSpPr txBox="1"/>
          <p:nvPr/>
        </p:nvSpPr>
        <p:spPr>
          <a:xfrm>
            <a:off x="928662" y="908720"/>
            <a:ext cx="7243738" cy="400110"/>
          </a:xfrm>
          <a:prstGeom prst="rect">
            <a:avLst/>
          </a:prstGeom>
          <a:noFill/>
        </p:spPr>
        <p:txBody>
          <a:bodyPr wrap="square" rtlCol="0">
            <a:spAutoFit/>
          </a:bodyPr>
          <a:lstStyle/>
          <a:p>
            <a:pPr marL="342900" indent="-342900">
              <a:spcBef>
                <a:spcPts val="4000"/>
              </a:spcBef>
              <a:buFont typeface="Arial"/>
              <a:buChar char="•"/>
            </a:pPr>
            <a:r>
              <a:rPr lang="es-ES" sz="2000" b="1" dirty="0">
                <a:solidFill>
                  <a:schemeClr val="accent1"/>
                </a:solidFill>
                <a:latin typeface="Arial Narrow" pitchFamily="34" charset="0"/>
              </a:rPr>
              <a:t>QUÉ SON LOS TALLERES DE INFANCIA CREATIVA</a:t>
            </a:r>
          </a:p>
        </p:txBody>
      </p:sp>
    </p:spTree>
    <p:extLst>
      <p:ext uri="{BB962C8B-B14F-4D97-AF65-F5344CB8AC3E}">
        <p14:creationId xmlns:p14="http://schemas.microsoft.com/office/powerpoint/2010/main" val="159046007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dondear rectángulo de esquina diagonal"/>
          <p:cNvSpPr/>
          <p:nvPr/>
        </p:nvSpPr>
        <p:spPr>
          <a:xfrm flipV="1">
            <a:off x="621369" y="692696"/>
            <a:ext cx="8090626" cy="5256584"/>
          </a:xfrm>
          <a:prstGeom prst="round2DiagRect">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7" name="6 Rectángulo"/>
          <p:cNvSpPr/>
          <p:nvPr/>
        </p:nvSpPr>
        <p:spPr>
          <a:xfrm>
            <a:off x="928662" y="1268760"/>
            <a:ext cx="7429552" cy="4001095"/>
          </a:xfrm>
          <a:prstGeom prst="rect">
            <a:avLst/>
          </a:prstGeom>
        </p:spPr>
        <p:txBody>
          <a:bodyPr wrap="square">
            <a:spAutoFit/>
          </a:bodyPr>
          <a:lstStyle/>
          <a:p>
            <a:pPr lvl="0" algn="just"/>
            <a:endParaRPr lang="es-ES_tradnl" sz="1400" dirty="0"/>
          </a:p>
          <a:p>
            <a:pPr marL="342900" lvl="0" indent="-342900" algn="just">
              <a:buFont typeface="Arial"/>
              <a:buChar char="•"/>
            </a:pPr>
            <a:r>
              <a:rPr lang="es-ES_tradnl" sz="1600" dirty="0" smtClean="0"/>
              <a:t>Desarrollan </a:t>
            </a:r>
            <a:r>
              <a:rPr lang="es-ES_tradnl" sz="1600" dirty="0"/>
              <a:t>el </a:t>
            </a:r>
            <a:r>
              <a:rPr lang="es-ES_tradnl" sz="1600" b="1" dirty="0"/>
              <a:t>pensamiento crítico y </a:t>
            </a:r>
            <a:r>
              <a:rPr lang="es-ES_tradnl" sz="1600" b="1" dirty="0" smtClean="0"/>
              <a:t>deductivo</a:t>
            </a:r>
            <a:r>
              <a:rPr lang="es-ES_tradnl" sz="1600" dirty="0"/>
              <a:t> </a:t>
            </a:r>
            <a:endParaRPr lang="es-ES_tradnl" sz="1600" dirty="0" smtClean="0"/>
          </a:p>
          <a:p>
            <a:pPr marL="342900" lvl="0" indent="-342900" algn="just">
              <a:buFont typeface="Arial"/>
              <a:buChar char="•"/>
            </a:pPr>
            <a:endParaRPr lang="es-ES_tradnl" sz="1600" dirty="0" smtClean="0"/>
          </a:p>
          <a:p>
            <a:pPr marL="342900" lvl="0" indent="-342900" algn="just">
              <a:buFont typeface="Arial"/>
              <a:buChar char="•"/>
            </a:pPr>
            <a:r>
              <a:rPr lang="es-ES_tradnl" sz="1600" dirty="0" smtClean="0"/>
              <a:t>Fomentan </a:t>
            </a:r>
            <a:r>
              <a:rPr lang="es-ES_tradnl" sz="1600" dirty="0"/>
              <a:t>el diálogo entre </a:t>
            </a:r>
            <a:r>
              <a:rPr lang="es-ES_tradnl" sz="1600" dirty="0" smtClean="0"/>
              <a:t>los compañeros </a:t>
            </a:r>
            <a:r>
              <a:rPr lang="es-ES_tradnl" sz="1600" dirty="0"/>
              <a:t>y el respeto a la opinión del otro. </a:t>
            </a:r>
            <a:endParaRPr lang="es-ES_tradnl" sz="1600" dirty="0" smtClean="0"/>
          </a:p>
          <a:p>
            <a:pPr marL="342900" lvl="0" indent="-342900" algn="just">
              <a:buFont typeface="Arial"/>
              <a:buChar char="•"/>
            </a:pPr>
            <a:endParaRPr lang="es-ES_tradnl" sz="1600" dirty="0"/>
          </a:p>
          <a:p>
            <a:pPr marL="342900" lvl="0" indent="-342900" algn="just">
              <a:buFont typeface="Arial"/>
              <a:buChar char="•"/>
            </a:pPr>
            <a:r>
              <a:rPr lang="es-ES_tradnl" sz="1600" dirty="0" smtClean="0"/>
              <a:t>Usan la creatividad </a:t>
            </a:r>
            <a:r>
              <a:rPr lang="es-ES_tradnl" sz="1600" dirty="0"/>
              <a:t>como herramienta para entender otras </a:t>
            </a:r>
            <a:r>
              <a:rPr lang="es-ES_tradnl" sz="1600" dirty="0" smtClean="0"/>
              <a:t>culturas, la diversidad </a:t>
            </a:r>
            <a:r>
              <a:rPr lang="es-ES_tradnl" sz="1600" dirty="0"/>
              <a:t>y sus formas de interpretar el mundo. </a:t>
            </a:r>
            <a:endParaRPr lang="es-ES_tradnl" sz="1600" dirty="0" smtClean="0"/>
          </a:p>
          <a:p>
            <a:pPr marL="342900" lvl="0" indent="-342900" algn="just">
              <a:buFont typeface="Arial"/>
              <a:buChar char="•"/>
            </a:pPr>
            <a:endParaRPr lang="es-ES_tradnl" sz="1600" dirty="0"/>
          </a:p>
          <a:p>
            <a:pPr marL="342900" indent="-342900" algn="just">
              <a:buFont typeface="Arial"/>
              <a:buChar char="•"/>
            </a:pPr>
            <a:r>
              <a:rPr lang="es-ES_tradnl" sz="1600" dirty="0" smtClean="0"/>
              <a:t>Enseñan </a:t>
            </a:r>
            <a:r>
              <a:rPr lang="es-ES_tradnl" sz="1600" dirty="0"/>
              <a:t>a respetar cualquier forma de patrimonio </a:t>
            </a:r>
            <a:r>
              <a:rPr lang="es-ES_tradnl" sz="1600" dirty="0" smtClean="0"/>
              <a:t>entendiéndolo </a:t>
            </a:r>
            <a:r>
              <a:rPr lang="es-ES_tradnl" sz="1600" dirty="0"/>
              <a:t>como algo propio.</a:t>
            </a:r>
          </a:p>
          <a:p>
            <a:pPr marL="342900" lvl="0" indent="-342900">
              <a:buFont typeface="Arial"/>
              <a:buChar char="•"/>
            </a:pPr>
            <a:endParaRPr lang="es-ES_tradnl" sz="2400" dirty="0"/>
          </a:p>
          <a:p>
            <a:pPr marL="342900" lvl="0" indent="-342900">
              <a:buFont typeface="Arial"/>
              <a:buChar char="•"/>
            </a:pPr>
            <a:endParaRPr lang="es-ES_tradnl" sz="2400" dirty="0" smtClean="0"/>
          </a:p>
          <a:p>
            <a:pPr marL="342900" indent="-342900">
              <a:buFont typeface="Arial"/>
              <a:buChar char="•"/>
            </a:pPr>
            <a:endParaRPr lang="es-ES_tradnl" sz="2400" dirty="0"/>
          </a:p>
          <a:p>
            <a:pPr marL="342900" lvl="0" indent="-342900">
              <a:buFont typeface="Arial"/>
              <a:buChar char="•"/>
            </a:pPr>
            <a:endParaRPr lang="es-ES_tradnl" sz="2400" dirty="0"/>
          </a:p>
        </p:txBody>
      </p:sp>
      <p:sp>
        <p:nvSpPr>
          <p:cNvPr id="2" name="CuadroTexto 1"/>
          <p:cNvSpPr txBox="1"/>
          <p:nvPr/>
        </p:nvSpPr>
        <p:spPr>
          <a:xfrm>
            <a:off x="928662" y="908720"/>
            <a:ext cx="7243738" cy="400110"/>
          </a:xfrm>
          <a:prstGeom prst="rect">
            <a:avLst/>
          </a:prstGeom>
          <a:noFill/>
        </p:spPr>
        <p:txBody>
          <a:bodyPr wrap="square" rtlCol="0">
            <a:spAutoFit/>
          </a:bodyPr>
          <a:lstStyle/>
          <a:p>
            <a:pPr marL="342900" indent="-342900">
              <a:spcBef>
                <a:spcPts val="4000"/>
              </a:spcBef>
              <a:buFont typeface="Arial"/>
              <a:buChar char="•"/>
            </a:pPr>
            <a:r>
              <a:rPr lang="es-ES" sz="2000" b="1" dirty="0">
                <a:solidFill>
                  <a:schemeClr val="accent1"/>
                </a:solidFill>
                <a:latin typeface="Arial Narrow" pitchFamily="34" charset="0"/>
              </a:rPr>
              <a:t>QUÉ SON LOS TALLERES DE INFANCIA CREATIVA</a:t>
            </a:r>
          </a:p>
        </p:txBody>
      </p:sp>
    </p:spTree>
    <p:extLst>
      <p:ext uri="{BB962C8B-B14F-4D97-AF65-F5344CB8AC3E}">
        <p14:creationId xmlns:p14="http://schemas.microsoft.com/office/powerpoint/2010/main" val="742986291"/>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8XGhqCIoy0KPJBGkEYOoG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8XGhqCIoy0KPJBGkEYOoG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8XGhqCIoy0KPJBGkEYOoG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8XGhqCIoy0KPJBGkEYOoG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8XGhqCIoy0KPJBGkEYOoG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8XGhqCIoy0KPJBGkEYOoGw"/>
</p:tagLst>
</file>

<file path=ppt/theme/theme1.xml><?xml version="1.0" encoding="utf-8"?>
<a:theme xmlns:a="http://schemas.openxmlformats.org/drawingml/2006/main" name="Office Theme">
  <a:themeElements>
    <a:clrScheme name="Codex">
      <a:dk1>
        <a:sysClr val="windowText" lastClr="000000"/>
      </a:dk1>
      <a:lt1>
        <a:sysClr val="window" lastClr="FFFFFF"/>
      </a:lt1>
      <a:dk2>
        <a:srgbClr val="59564B"/>
      </a:dk2>
      <a:lt2>
        <a:srgbClr val="DFDAC7"/>
      </a:lt2>
      <a:accent1>
        <a:srgbClr val="990000"/>
      </a:accent1>
      <a:accent2>
        <a:srgbClr val="EFAB16"/>
      </a:accent2>
      <a:accent3>
        <a:srgbClr val="78AC35"/>
      </a:accent3>
      <a:accent4>
        <a:srgbClr val="35ACA2"/>
      </a:accent4>
      <a:accent5>
        <a:srgbClr val="4083CF"/>
      </a:accent5>
      <a:accent6>
        <a:srgbClr val="0D335E"/>
      </a:accent6>
      <a:hlink>
        <a:srgbClr val="EF8E1C"/>
      </a:hlink>
      <a:folHlink>
        <a:srgbClr val="FEC60B"/>
      </a:folHlink>
    </a:clrScheme>
    <a:fontScheme name="Módulo">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odex">
    <a:dk1>
      <a:sysClr val="windowText" lastClr="000000"/>
    </a:dk1>
    <a:lt1>
      <a:sysClr val="window" lastClr="FFFFFF"/>
    </a:lt1>
    <a:dk2>
      <a:srgbClr val="59564B"/>
    </a:dk2>
    <a:lt2>
      <a:srgbClr val="DFDAC7"/>
    </a:lt2>
    <a:accent1>
      <a:srgbClr val="990000"/>
    </a:accent1>
    <a:accent2>
      <a:srgbClr val="EFAB16"/>
    </a:accent2>
    <a:accent3>
      <a:srgbClr val="78AC35"/>
    </a:accent3>
    <a:accent4>
      <a:srgbClr val="35ACA2"/>
    </a:accent4>
    <a:accent5>
      <a:srgbClr val="4083CF"/>
    </a:accent5>
    <a:accent6>
      <a:srgbClr val="0D335E"/>
    </a:accent6>
    <a:hlink>
      <a:srgbClr val="EF8E1C"/>
    </a:hlink>
    <a:folHlink>
      <a:srgbClr val="FEC60B"/>
    </a:folHlink>
  </a:clrScheme>
</a:themeOverride>
</file>

<file path=docProps/app.xml><?xml version="1.0" encoding="utf-8"?>
<Properties xmlns="http://schemas.openxmlformats.org/officeDocument/2006/extended-properties" xmlns:vt="http://schemas.openxmlformats.org/officeDocument/2006/docPropsVTypes">
  <Template>Artículo.thmx</Template>
  <TotalTime>11053</TotalTime>
  <Words>2188</Words>
  <Application>Microsoft Macintosh PowerPoint</Application>
  <PresentationFormat>Presentación en pantalla (4:3)</PresentationFormat>
  <Paragraphs>407</Paragraphs>
  <Slides>28</Slides>
  <Notes>2</Notes>
  <HiddenSlides>0</HiddenSlides>
  <MMClips>2</MMClips>
  <ScaleCrop>false</ScaleCrop>
  <HeadingPairs>
    <vt:vector size="4" baseType="variant">
      <vt:variant>
        <vt:lpstr>Tema</vt:lpstr>
      </vt:variant>
      <vt:variant>
        <vt:i4>1</vt:i4>
      </vt:variant>
      <vt:variant>
        <vt:lpstr>Títulos de diapositiva</vt:lpstr>
      </vt:variant>
      <vt:variant>
        <vt:i4>28</vt:i4>
      </vt:variant>
    </vt:vector>
  </HeadingPairs>
  <TitlesOfParts>
    <vt:vector size="29" baseType="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TALLER DEL OTOÑO</vt:lpstr>
      <vt:lpstr>Presentación de PowerPoint</vt:lpstr>
      <vt:lpstr>TALLER DE NAVIDAD </vt:lpstr>
      <vt:lpstr>Presentación de PowerPoint</vt:lpstr>
      <vt:lpstr>TALLER “REVOLUCIÓN EN LA COCINA” “Si los niños no saben lo qué es nunca lo comerán” Jamie Oliver </vt:lpstr>
      <vt:lpstr>Presentación de PowerPoint</vt:lpstr>
      <vt:lpstr>TALLER “MÚSICA MAESTRO” “Nadie nace sordo para la música” Benjamin Zander </vt:lpstr>
      <vt:lpstr>Presentación de PowerPoint</vt:lpstr>
      <vt:lpstr>TALLER “UN DÍA EN EL MUSEO” “La inspiración existe, pero tiene que encontrarte trabajando” Pablo Picasso </vt:lpstr>
      <vt:lpstr>Presentación de PowerPoint</vt:lpstr>
      <vt:lpstr>TALLER “PEQUEÑOS ARTISTAS” “Es maravilloso ver a los niños haciendo arte. Rebosan libertad, es expresivo, fascinante. Es la clase de magia que tienen los niños” Faith Ringgold </vt:lpstr>
      <vt:lpstr>Presentación de PowerPoint</vt:lpstr>
      <vt:lpstr>Presentación de PowerPoint</vt:lpstr>
      <vt:lpstr>Presentación de PowerPoint</vt:lpstr>
      <vt:lpstr>Presentación de PowerPoint</vt:lpstr>
    </vt:vector>
  </TitlesOfParts>
  <Manager/>
  <Company>Madrid Plataforma Artes Gráficas</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 de Acciones Sep 2009 - Junio 2010</dc:title>
  <dc:subject/>
  <dc:creator>Gema Sanz Sanz</dc:creator>
  <cp:keywords/>
  <dc:description/>
  <cp:lastModifiedBy>Carmen Diaz de Entresotos Villazán</cp:lastModifiedBy>
  <cp:revision>633</cp:revision>
  <cp:lastPrinted>2011-06-28T16:55:08Z</cp:lastPrinted>
  <dcterms:created xsi:type="dcterms:W3CDTF">2009-11-14T10:56:19Z</dcterms:created>
  <dcterms:modified xsi:type="dcterms:W3CDTF">2012-01-18T12:20:59Z</dcterms:modified>
  <cp:category/>
</cp:coreProperties>
</file>